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8" r:id="rId1"/>
  </p:sldMasterIdLst>
  <p:notesMasterIdLst>
    <p:notesMasterId r:id="rId35"/>
  </p:notesMasterIdLst>
  <p:sldIdLst>
    <p:sldId id="256" r:id="rId2"/>
    <p:sldId id="257" r:id="rId3"/>
    <p:sldId id="305" r:id="rId4"/>
    <p:sldId id="322" r:id="rId5"/>
    <p:sldId id="308" r:id="rId6"/>
    <p:sldId id="323" r:id="rId7"/>
    <p:sldId id="324" r:id="rId8"/>
    <p:sldId id="316" r:id="rId9"/>
    <p:sldId id="317" r:id="rId10"/>
    <p:sldId id="318" r:id="rId11"/>
    <p:sldId id="320" r:id="rId12"/>
    <p:sldId id="319" r:id="rId13"/>
    <p:sldId id="315" r:id="rId14"/>
    <p:sldId id="312" r:id="rId15"/>
    <p:sldId id="321" r:id="rId16"/>
    <p:sldId id="266" r:id="rId17"/>
    <p:sldId id="309" r:id="rId18"/>
    <p:sldId id="274" r:id="rId19"/>
    <p:sldId id="273" r:id="rId20"/>
    <p:sldId id="278" r:id="rId21"/>
    <p:sldId id="291" r:id="rId22"/>
    <p:sldId id="297" r:id="rId23"/>
    <p:sldId id="292" r:id="rId24"/>
    <p:sldId id="304" r:id="rId25"/>
    <p:sldId id="293" r:id="rId26"/>
    <p:sldId id="300" r:id="rId27"/>
    <p:sldId id="298" r:id="rId28"/>
    <p:sldId id="294" r:id="rId29"/>
    <p:sldId id="303" r:id="rId30"/>
    <p:sldId id="307" r:id="rId31"/>
    <p:sldId id="306" r:id="rId32"/>
    <p:sldId id="290" r:id="rId33"/>
    <p:sldId id="280"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87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3.png>
</file>

<file path=ppt/media/image4.png>
</file>

<file path=ppt/media/image5.jp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d091e2f6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d091e2f6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d0cf9eafb8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d0cf9eafb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d0cf9eafb8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d0cf9eafb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d0cf9eafb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d0cf9eafb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d0cf9eafb8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d0cf9eafb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d0cf9eafb8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d0cf9eafb8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7219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1818527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716986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48375242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394626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167009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8288490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308624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5674030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904846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8443904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1228117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0118260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666830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6077755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93455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8741389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264876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48A87A34-81AB-432B-8DAE-1953F412C126}" type="datetimeFigureOut">
              <a:rPr lang="en-US" smtClean="0"/>
              <a:pPr/>
              <a:t>6/1/2024</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2114827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Lst>
  <p:hf sldNum="0"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634920" y="1480596"/>
            <a:ext cx="8149851" cy="61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000" dirty="0">
                <a:latin typeface="Times New Roman" panose="02020603050405020304" pitchFamily="18" charset="0"/>
                <a:cs typeface="Times New Roman" panose="02020603050405020304" pitchFamily="18" charset="0"/>
              </a:rPr>
              <a:t>FUTURE WIRELESS COMMUNICATION 5G ADVANCED/ 6G PROJECT</a:t>
            </a:r>
            <a:endParaRPr sz="3000" dirty="0">
              <a:latin typeface="Times New Roman" panose="02020603050405020304" pitchFamily="18" charset="0"/>
              <a:cs typeface="Times New Roman" panose="02020603050405020304" pitchFamily="18" charset="0"/>
            </a:endParaRPr>
          </a:p>
        </p:txBody>
      </p:sp>
      <p:pic>
        <p:nvPicPr>
          <p:cNvPr id="56" name="Google Shape;56;p13"/>
          <p:cNvPicPr preferRelativeResize="0"/>
          <p:nvPr/>
        </p:nvPicPr>
        <p:blipFill>
          <a:blip r:embed="rId3">
            <a:alphaModFix/>
          </a:blip>
          <a:stretch>
            <a:fillRect/>
          </a:stretch>
        </p:blipFill>
        <p:spPr>
          <a:xfrm>
            <a:off x="6161314" y="1"/>
            <a:ext cx="2982686" cy="827314"/>
          </a:xfrm>
          <a:prstGeom prst="rect">
            <a:avLst/>
          </a:prstGeom>
          <a:noFill/>
          <a:ln>
            <a:noFill/>
          </a:ln>
        </p:spPr>
      </p:pic>
      <p:sp>
        <p:nvSpPr>
          <p:cNvPr id="8" name="TextBox 7">
            <a:extLst>
              <a:ext uri="{FF2B5EF4-FFF2-40B4-BE49-F238E27FC236}">
                <a16:creationId xmlns:a16="http://schemas.microsoft.com/office/drawing/2014/main" id="{AB5B4769-6670-46C1-B413-4DBE589EB775}"/>
              </a:ext>
            </a:extLst>
          </p:cNvPr>
          <p:cNvSpPr txBox="1"/>
          <p:nvPr/>
        </p:nvSpPr>
        <p:spPr>
          <a:xfrm>
            <a:off x="3091542" y="2094696"/>
            <a:ext cx="3471183" cy="954107"/>
          </a:xfrm>
          <a:prstGeom prst="rect">
            <a:avLst/>
          </a:prstGeom>
          <a:noFill/>
        </p:spPr>
        <p:txBody>
          <a:bodyPr wrap="square">
            <a:spAutoFit/>
          </a:bodyPr>
          <a:lstStyle/>
          <a:p>
            <a:r>
              <a:rPr lang="en-US" sz="1400" cap="none" dirty="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Presented By:</a:t>
            </a:r>
          </a:p>
          <a:p>
            <a:pPr>
              <a:lnSpc>
                <a:spcPct val="100000"/>
              </a:lnSpc>
            </a:pPr>
            <a:r>
              <a:rPr lang="en-US" sz="1400" cap="none" dirty="0">
                <a:latin typeface="Times New Roman" panose="02020603050405020304" pitchFamily="18" charset="0"/>
                <a:cs typeface="Times New Roman" panose="02020603050405020304" pitchFamily="18" charset="0"/>
              </a:rPr>
              <a:t>     201FA05043-V. Lakshmi Revanth Kumar</a:t>
            </a:r>
          </a:p>
          <a:p>
            <a:pPr>
              <a:lnSpc>
                <a:spcPct val="100000"/>
              </a:lnSpc>
            </a:pPr>
            <a:r>
              <a:rPr lang="en-US" sz="1400" cap="none" dirty="0">
                <a:latin typeface="Times New Roman" panose="02020603050405020304" pitchFamily="18" charset="0"/>
                <a:cs typeface="Times New Roman" panose="02020603050405020304" pitchFamily="18" charset="0"/>
              </a:rPr>
              <a:t>     201FA05070- </a:t>
            </a:r>
            <a:r>
              <a:rPr lang="en-US" sz="1400" dirty="0">
                <a:latin typeface="Times New Roman" panose="02020603050405020304" pitchFamily="18" charset="0"/>
                <a:cs typeface="Times New Roman" panose="02020603050405020304" pitchFamily="18" charset="0"/>
              </a:rPr>
              <a:t>K</a:t>
            </a:r>
            <a:r>
              <a:rPr lang="en-US" sz="1400" cap="none" dirty="0">
                <a:latin typeface="Times New Roman" panose="02020603050405020304" pitchFamily="18" charset="0"/>
                <a:cs typeface="Times New Roman" panose="02020603050405020304" pitchFamily="18" charset="0"/>
              </a:rPr>
              <a:t>. Srilatha</a:t>
            </a:r>
          </a:p>
          <a:p>
            <a:pPr>
              <a:lnSpc>
                <a:spcPct val="100000"/>
              </a:lnSpc>
            </a:pPr>
            <a:r>
              <a:rPr lang="en-US" sz="1400" cap="none" dirty="0">
                <a:latin typeface="Times New Roman" panose="02020603050405020304" pitchFamily="18" charset="0"/>
                <a:cs typeface="Times New Roman" panose="02020603050405020304" pitchFamily="18" charset="0"/>
              </a:rPr>
              <a:t>     201FA05076- D. Siva Krishna</a:t>
            </a:r>
            <a:endParaRPr lang="en-IN" sz="1400" dirty="0"/>
          </a:p>
        </p:txBody>
      </p:sp>
      <p:sp>
        <p:nvSpPr>
          <p:cNvPr id="13" name="TextBox 12">
            <a:extLst>
              <a:ext uri="{FF2B5EF4-FFF2-40B4-BE49-F238E27FC236}">
                <a16:creationId xmlns:a16="http://schemas.microsoft.com/office/drawing/2014/main" id="{20864F71-2DC2-4907-8D21-6ECB88C14C37}"/>
              </a:ext>
            </a:extLst>
          </p:cNvPr>
          <p:cNvSpPr txBox="1"/>
          <p:nvPr/>
        </p:nvSpPr>
        <p:spPr>
          <a:xfrm>
            <a:off x="5412921" y="3564710"/>
            <a:ext cx="3207204" cy="1031051"/>
          </a:xfrm>
          <a:prstGeom prst="rect">
            <a:avLst/>
          </a:prstGeom>
          <a:noFill/>
        </p:spPr>
        <p:txBody>
          <a:bodyPr wrap="square">
            <a:spAutoFit/>
          </a:bodyPr>
          <a:lstStyle/>
          <a:p>
            <a:pPr algn="ctr">
              <a:lnSpc>
                <a:spcPct val="100000"/>
              </a:lnSpc>
            </a:pPr>
            <a:r>
              <a:rPr lang="en-GB" sz="1200" b="1" dirty="0">
                <a:solidFill>
                  <a:schemeClr val="tx1">
                    <a:lumMod val="85000"/>
                    <a:lumOff val="15000"/>
                  </a:schemeClr>
                </a:solidFill>
                <a:latin typeface="Times New Roman" panose="02020603050405020304" pitchFamily="18" charset="0"/>
                <a:cs typeface="Times New Roman" panose="02020603050405020304" pitchFamily="18" charset="0"/>
              </a:rPr>
              <a:t>Under the </a:t>
            </a:r>
            <a:r>
              <a:rPr lang="en-GB" sz="1400" b="1" dirty="0">
                <a:solidFill>
                  <a:schemeClr val="tx1">
                    <a:lumMod val="85000"/>
                    <a:lumOff val="15000"/>
                  </a:schemeClr>
                </a:solidFill>
                <a:latin typeface="Times New Roman" panose="02020603050405020304" pitchFamily="18" charset="0"/>
                <a:cs typeface="Times New Roman" panose="02020603050405020304" pitchFamily="18" charset="0"/>
              </a:rPr>
              <a:t>G</a:t>
            </a:r>
            <a:r>
              <a:rPr lang="en-GB" sz="1400" b="1" cap="none" dirty="0">
                <a:solidFill>
                  <a:schemeClr val="tx1">
                    <a:lumMod val="85000"/>
                    <a:lumOff val="15000"/>
                  </a:schemeClr>
                </a:solidFill>
                <a:latin typeface="Times New Roman" panose="02020603050405020304" pitchFamily="18" charset="0"/>
                <a:cs typeface="Times New Roman" panose="02020603050405020304" pitchFamily="18" charset="0"/>
              </a:rPr>
              <a:t>uidance of </a:t>
            </a:r>
          </a:p>
          <a:p>
            <a:pPr algn="ctr">
              <a:lnSpc>
                <a:spcPct val="100000"/>
              </a:lnSpc>
            </a:pPr>
            <a:r>
              <a:rPr lang="en-GB" sz="1400" b="1" cap="none" dirty="0" err="1">
                <a:solidFill>
                  <a:schemeClr val="tx1">
                    <a:lumMod val="85000"/>
                    <a:lumOff val="15000"/>
                  </a:schemeClr>
                </a:solidFill>
                <a:latin typeface="Times New Roman" panose="02020603050405020304" pitchFamily="18" charset="0"/>
                <a:cs typeface="Times New Roman" panose="02020603050405020304" pitchFamily="18" charset="0"/>
              </a:rPr>
              <a:t>Dr.</a:t>
            </a:r>
            <a:r>
              <a:rPr lang="en-GB" sz="1400" b="1" cap="none" dirty="0">
                <a:solidFill>
                  <a:schemeClr val="tx1">
                    <a:lumMod val="85000"/>
                    <a:lumOff val="15000"/>
                  </a:schemeClr>
                </a:solidFill>
                <a:latin typeface="Times New Roman" panose="02020603050405020304" pitchFamily="18" charset="0"/>
                <a:cs typeface="Times New Roman" panose="02020603050405020304" pitchFamily="18" charset="0"/>
              </a:rPr>
              <a:t> G V </a:t>
            </a:r>
            <a:r>
              <a:rPr lang="en-GB" sz="1400" b="1" cap="none" dirty="0" err="1">
                <a:solidFill>
                  <a:schemeClr val="tx1">
                    <a:lumMod val="85000"/>
                    <a:lumOff val="15000"/>
                  </a:schemeClr>
                </a:solidFill>
                <a:latin typeface="Times New Roman" panose="02020603050405020304" pitchFamily="18" charset="0"/>
                <a:cs typeface="Times New Roman" panose="02020603050405020304" pitchFamily="18" charset="0"/>
              </a:rPr>
              <a:t>V</a:t>
            </a:r>
            <a:r>
              <a:rPr lang="en-GB" sz="1400" b="1" cap="none" dirty="0">
                <a:solidFill>
                  <a:schemeClr val="tx1">
                    <a:lumMod val="85000"/>
                    <a:lumOff val="15000"/>
                  </a:schemeClr>
                </a:solidFill>
                <a:latin typeface="Times New Roman" panose="02020603050405020304" pitchFamily="18" charset="0"/>
                <a:cs typeface="Times New Roman" panose="02020603050405020304" pitchFamily="18" charset="0"/>
              </a:rPr>
              <a:t> Sharma</a:t>
            </a:r>
          </a:p>
          <a:p>
            <a:pPr algn="ctr">
              <a:lnSpc>
                <a:spcPct val="100000"/>
              </a:lnSpc>
            </a:pPr>
            <a:r>
              <a:rPr lang="en-GB" sz="1000" b="1" cap="none" dirty="0">
                <a:solidFill>
                  <a:schemeClr val="tx1">
                    <a:lumMod val="85000"/>
                    <a:lumOff val="15000"/>
                  </a:schemeClr>
                </a:solidFill>
                <a:latin typeface="Times New Roman" panose="02020603050405020304" pitchFamily="18" charset="0"/>
                <a:cs typeface="Times New Roman" panose="02020603050405020304" pitchFamily="18" charset="0"/>
              </a:rPr>
              <a:t>Associate Professor</a:t>
            </a:r>
          </a:p>
          <a:p>
            <a:pPr algn="ctr">
              <a:lnSpc>
                <a:spcPct val="100000"/>
              </a:lnSpc>
            </a:pPr>
            <a:r>
              <a:rPr lang="en-GB" sz="1200" b="1" cap="none" dirty="0">
                <a:solidFill>
                  <a:schemeClr val="tx1">
                    <a:lumMod val="85000"/>
                    <a:lumOff val="15000"/>
                  </a:schemeClr>
                </a:solidFill>
                <a:latin typeface="Times New Roman" panose="02020603050405020304" pitchFamily="18" charset="0"/>
                <a:cs typeface="Times New Roman" panose="02020603050405020304" pitchFamily="18" charset="0"/>
              </a:rPr>
              <a:t>    </a:t>
            </a:r>
            <a:r>
              <a:rPr lang="en-GB" sz="1100" b="1" cap="none" dirty="0">
                <a:solidFill>
                  <a:schemeClr val="tx1">
                    <a:lumMod val="85000"/>
                    <a:lumOff val="15000"/>
                  </a:schemeClr>
                </a:solidFill>
                <a:latin typeface="Times New Roman" panose="02020603050405020304" pitchFamily="18" charset="0"/>
                <a:cs typeface="Times New Roman" panose="02020603050405020304" pitchFamily="18" charset="0"/>
              </a:rPr>
              <a:t>Department of Electrical Engineering</a:t>
            </a:r>
          </a:p>
          <a:p>
            <a:pPr algn="ctr">
              <a:lnSpc>
                <a:spcPct val="100000"/>
              </a:lnSpc>
            </a:pPr>
            <a:r>
              <a:rPr lang="en-GB" sz="1100" b="1" cap="none" dirty="0">
                <a:solidFill>
                  <a:schemeClr val="tx1">
                    <a:lumMod val="85000"/>
                    <a:lumOff val="15000"/>
                  </a:schemeClr>
                </a:solidFill>
                <a:latin typeface="Times New Roman" panose="02020603050405020304" pitchFamily="18" charset="0"/>
                <a:cs typeface="Times New Roman" panose="02020603050405020304" pitchFamily="18" charset="0"/>
              </a:rPr>
              <a:t>             Indian Institute of Technology Hyderabad</a:t>
            </a:r>
            <a:endParaRPr lang="en-US" sz="1100" cap="none"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5756B87-9759-4C57-AB7D-C8996761AC90}"/>
              </a:ext>
            </a:extLst>
          </p:cNvPr>
          <p:cNvSpPr txBox="1"/>
          <p:nvPr/>
        </p:nvSpPr>
        <p:spPr>
          <a:xfrm>
            <a:off x="231322" y="3564710"/>
            <a:ext cx="3101481" cy="1107996"/>
          </a:xfrm>
          <a:prstGeom prst="rect">
            <a:avLst/>
          </a:prstGeom>
          <a:noFill/>
        </p:spPr>
        <p:txBody>
          <a:bodyPr wrap="square">
            <a:spAutoFit/>
          </a:bodyPr>
          <a:lstStyle/>
          <a:p>
            <a:pPr algn="ctr">
              <a:lnSpc>
                <a:spcPct val="100000"/>
              </a:lnSpc>
            </a:pPr>
            <a:r>
              <a:rPr lang="en-GB" sz="1200" b="1" dirty="0">
                <a:solidFill>
                  <a:schemeClr val="tx1">
                    <a:lumMod val="85000"/>
                    <a:lumOff val="15000"/>
                  </a:schemeClr>
                </a:solidFill>
                <a:latin typeface="Times New Roman" panose="02020603050405020304" pitchFamily="18" charset="0"/>
                <a:cs typeface="Times New Roman" panose="02020603050405020304" pitchFamily="18" charset="0"/>
              </a:rPr>
              <a:t>Under the </a:t>
            </a:r>
            <a:r>
              <a:rPr lang="en-GB" sz="1400" b="1" dirty="0">
                <a:solidFill>
                  <a:schemeClr val="tx1">
                    <a:lumMod val="85000"/>
                    <a:lumOff val="15000"/>
                  </a:schemeClr>
                </a:solidFill>
                <a:latin typeface="Times New Roman" panose="02020603050405020304" pitchFamily="18" charset="0"/>
                <a:cs typeface="Times New Roman" panose="02020603050405020304" pitchFamily="18" charset="0"/>
              </a:rPr>
              <a:t>G</a:t>
            </a:r>
            <a:r>
              <a:rPr lang="en-GB" sz="1400" b="1" cap="none" dirty="0">
                <a:solidFill>
                  <a:schemeClr val="tx1">
                    <a:lumMod val="85000"/>
                    <a:lumOff val="15000"/>
                  </a:schemeClr>
                </a:solidFill>
                <a:latin typeface="Times New Roman" panose="02020603050405020304" pitchFamily="18" charset="0"/>
                <a:cs typeface="Times New Roman" panose="02020603050405020304" pitchFamily="18" charset="0"/>
              </a:rPr>
              <a:t>uidance of </a:t>
            </a:r>
          </a:p>
          <a:p>
            <a:pPr algn="ctr"/>
            <a:r>
              <a:rPr lang="en-IN" sz="1400" b="1" dirty="0">
                <a:effectLst/>
                <a:latin typeface="Times New Roman" panose="02020603050405020304" pitchFamily="18" charset="0"/>
                <a:ea typeface="Aptos"/>
              </a:rPr>
              <a:t>Mr. Satish </a:t>
            </a:r>
            <a:r>
              <a:rPr lang="en-IN" sz="1400" b="1" dirty="0" err="1">
                <a:effectLst/>
                <a:latin typeface="Times New Roman" panose="02020603050405020304" pitchFamily="18" charset="0"/>
                <a:ea typeface="Aptos"/>
              </a:rPr>
              <a:t>Kanapala</a:t>
            </a:r>
            <a:r>
              <a:rPr lang="en-IN" sz="1400" b="1" dirty="0">
                <a:effectLst/>
                <a:latin typeface="Times New Roman" panose="02020603050405020304" pitchFamily="18" charset="0"/>
                <a:ea typeface="Aptos"/>
              </a:rPr>
              <a:t>, </a:t>
            </a:r>
            <a:r>
              <a:rPr lang="en-IN" sz="1000" dirty="0">
                <a:effectLst/>
                <a:latin typeface="Times New Roman" panose="02020603050405020304" pitchFamily="18" charset="0"/>
                <a:ea typeface="Aptos"/>
              </a:rPr>
              <a:t>M. Tech, </a:t>
            </a:r>
          </a:p>
          <a:p>
            <a:pPr algn="ctr"/>
            <a:r>
              <a:rPr lang="en-GB" sz="1000" b="1" cap="none" dirty="0">
                <a:solidFill>
                  <a:schemeClr val="tx1">
                    <a:lumMod val="85000"/>
                    <a:lumOff val="15000"/>
                  </a:schemeClr>
                </a:solidFill>
                <a:latin typeface="Times New Roman" panose="02020603050405020304" pitchFamily="18" charset="0"/>
                <a:cs typeface="Times New Roman" panose="02020603050405020304" pitchFamily="18" charset="0"/>
              </a:rPr>
              <a:t>Assistant Professor</a:t>
            </a:r>
          </a:p>
          <a:p>
            <a:pPr algn="ctr"/>
            <a:r>
              <a:rPr lang="en-US" sz="1400" dirty="0">
                <a:latin typeface="Times New Roman" panose="02020603050405020304" pitchFamily="18" charset="0"/>
                <a:cs typeface="Times New Roman" panose="02020603050405020304" pitchFamily="18" charset="0"/>
              </a:rPr>
              <a:t>Department of ECE</a:t>
            </a:r>
          </a:p>
          <a:p>
            <a:pPr algn="ctr"/>
            <a:r>
              <a:rPr lang="en-US" sz="1400" dirty="0">
                <a:latin typeface="Times New Roman" panose="02020603050405020304" pitchFamily="18" charset="0"/>
                <a:cs typeface="Times New Roman" panose="02020603050405020304" pitchFamily="18" charset="0"/>
              </a:rPr>
              <a:t>VFSTR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B555-F887-41A2-98D4-25687E7C73EA}"/>
              </a:ext>
            </a:extLst>
          </p:cNvPr>
          <p:cNvSpPr>
            <a:spLocks noGrp="1"/>
          </p:cNvSpPr>
          <p:nvPr>
            <p:ph type="title"/>
          </p:nvPr>
        </p:nvSpPr>
        <p:spPr/>
        <p:txBody>
          <a:bodyPr>
            <a:noAutofit/>
          </a:bodyPr>
          <a:lstStyle/>
          <a:p>
            <a:pPr algn="l"/>
            <a:r>
              <a:rPr lang="en-GB" sz="3000" dirty="0">
                <a:latin typeface="Times New Roman" panose="02020603050405020304" pitchFamily="18" charset="0"/>
                <a:cs typeface="Times New Roman" panose="02020603050405020304" pitchFamily="18" charset="0"/>
              </a:rPr>
              <a:t>EXAMPLE</a:t>
            </a:r>
            <a:endParaRPr lang="en-IN" sz="3000" dirty="0">
              <a:latin typeface="Times New Roman" panose="02020603050405020304" pitchFamily="18" charset="0"/>
              <a:cs typeface="Times New Roman" panose="02020603050405020304" pitchFamily="18" charset="0"/>
            </a:endParaRPr>
          </a:p>
        </p:txBody>
      </p:sp>
      <p:pic>
        <p:nvPicPr>
          <p:cNvPr id="5" name="latex">
            <a:hlinkClick r:id="" action="ppaction://media"/>
            <a:extLst>
              <a:ext uri="{FF2B5EF4-FFF2-40B4-BE49-F238E27FC236}">
                <a16:creationId xmlns:a16="http://schemas.microsoft.com/office/drawing/2014/main" id="{7788A0C8-1517-488D-ACAA-76B393231F2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35000" b="36296"/>
          <a:stretch/>
        </p:blipFill>
        <p:spPr>
          <a:xfrm>
            <a:off x="1640681" y="1114425"/>
            <a:ext cx="5862638" cy="3181349"/>
          </a:xfrm>
          <a:prstGeom prst="rect">
            <a:avLst/>
          </a:prstGeom>
        </p:spPr>
      </p:pic>
    </p:spTree>
    <p:extLst>
      <p:ext uri="{BB962C8B-B14F-4D97-AF65-F5344CB8AC3E}">
        <p14:creationId xmlns:p14="http://schemas.microsoft.com/office/powerpoint/2010/main" val="134082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9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AA9D8-3EF7-41A1-AED4-3195D6823C13}"/>
              </a:ext>
            </a:extLst>
          </p:cNvPr>
          <p:cNvSpPr>
            <a:spLocks noGrp="1"/>
          </p:cNvSpPr>
          <p:nvPr>
            <p:ph type="title"/>
          </p:nvPr>
        </p:nvSpPr>
        <p:spPr/>
        <p:txBody>
          <a:bodyPr>
            <a:noAutofit/>
          </a:bodyPr>
          <a:lstStyle/>
          <a:p>
            <a:pPr algn="l"/>
            <a:r>
              <a:rPr lang="en-US" sz="3000" dirty="0">
                <a:latin typeface="Times New Roman" panose="02020603050405020304" pitchFamily="18" charset="0"/>
                <a:cs typeface="Times New Roman" panose="02020603050405020304" pitchFamily="18" charset="0"/>
              </a:rPr>
              <a:t>Hardware Programming</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F152511-788E-49AA-80E8-CA4ACD085DFF}"/>
              </a:ext>
            </a:extLst>
          </p:cNvPr>
          <p:cNvSpPr>
            <a:spLocks noGrp="1"/>
          </p:cNvSpPr>
          <p:nvPr>
            <p:ph type="body" idx="1"/>
          </p:nvPr>
        </p:nvSpPr>
        <p:spPr/>
        <p:txBody>
          <a:bodyPr>
            <a:normAutofit/>
          </a:bodyPr>
          <a:lstStyle/>
          <a:p>
            <a:r>
              <a:rPr lang="en-GB" sz="2000" cap="none" dirty="0">
                <a:latin typeface="Times New Roman" panose="02020603050405020304" pitchFamily="18" charset="0"/>
                <a:cs typeface="Times New Roman" panose="02020603050405020304" pitchFamily="18" charset="0"/>
              </a:rPr>
              <a:t>Platform.io</a:t>
            </a:r>
          </a:p>
          <a:p>
            <a:pPr marL="114300" indent="0">
              <a:buNone/>
            </a:pPr>
            <a:r>
              <a:rPr lang="en-GB" sz="2000" cap="none" dirty="0">
                <a:latin typeface="Times New Roman" panose="02020603050405020304" pitchFamily="18" charset="0"/>
                <a:cs typeface="Times New Roman" panose="02020603050405020304" pitchFamily="18" charset="0"/>
              </a:rPr>
              <a:t>       1. Seven Segment Display</a:t>
            </a:r>
          </a:p>
          <a:p>
            <a:pPr marL="114300" indent="0">
              <a:buNone/>
            </a:pPr>
            <a:r>
              <a:rPr lang="en-GB" sz="2000" cap="none" dirty="0">
                <a:latin typeface="Times New Roman" panose="02020603050405020304" pitchFamily="18" charset="0"/>
                <a:cs typeface="Times New Roman" panose="02020603050405020304" pitchFamily="18" charset="0"/>
              </a:rPr>
              <a:t>       2.  7447 </a:t>
            </a:r>
          </a:p>
          <a:p>
            <a:pPr marL="114300" indent="0">
              <a:buNone/>
            </a:pPr>
            <a:r>
              <a:rPr lang="en-GB" sz="2000" cap="none" dirty="0">
                <a:latin typeface="Times New Roman" panose="02020603050405020304" pitchFamily="18" charset="0"/>
                <a:cs typeface="Times New Roman" panose="02020603050405020304" pitchFamily="18" charset="0"/>
              </a:rPr>
              <a:t>       3.  7474</a:t>
            </a:r>
            <a:endParaRPr lang="en-IN"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7999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5BDFB-1C66-4089-A0D0-95639841228D}"/>
              </a:ext>
            </a:extLst>
          </p:cNvPr>
          <p:cNvSpPr>
            <a:spLocks noGrp="1"/>
          </p:cNvSpPr>
          <p:nvPr>
            <p:ph type="title"/>
          </p:nvPr>
        </p:nvSpPr>
        <p:spPr>
          <a:xfrm>
            <a:off x="311700" y="445025"/>
            <a:ext cx="2812500" cy="572700"/>
          </a:xfrm>
        </p:spPr>
        <p:txBody>
          <a:bodyPr>
            <a:noAutofit/>
          </a:bodyPr>
          <a:lstStyle/>
          <a:p>
            <a:pPr algn="l"/>
            <a:r>
              <a:rPr lang="en-US" sz="3000" dirty="0">
                <a:latin typeface="Times New Roman" panose="02020603050405020304" pitchFamily="18" charset="0"/>
                <a:cs typeface="Times New Roman" panose="02020603050405020304" pitchFamily="18" charset="0"/>
              </a:rPr>
              <a:t>Platform.io</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F18FD772-6579-4352-8B32-419BB80D5391}"/>
              </a:ext>
            </a:extLst>
          </p:cNvPr>
          <p:cNvSpPr>
            <a:spLocks noGrp="1"/>
          </p:cNvSpPr>
          <p:nvPr>
            <p:ph type="body" idx="1"/>
          </p:nvPr>
        </p:nvSpPr>
        <p:spPr>
          <a:xfrm>
            <a:off x="311700" y="1152475"/>
            <a:ext cx="5047700" cy="3416400"/>
          </a:xfrm>
        </p:spPr>
        <p:txBody>
          <a:bodyPr>
            <a:normAutofit lnSpcReduction="10000"/>
          </a:bodyPr>
          <a:lstStyle/>
          <a:p>
            <a:pPr algn="just"/>
            <a:r>
              <a:rPr lang="en-US" sz="2000" cap="none" dirty="0">
                <a:solidFill>
                  <a:schemeClr val="tx1"/>
                </a:solidFill>
                <a:latin typeface="Times New Roman" panose="02020603050405020304" pitchFamily="18" charset="0"/>
                <a:cs typeface="Times New Roman" panose="02020603050405020304" pitchFamily="18" charset="0"/>
              </a:rPr>
              <a:t>Platform.io is designed for getting hands-on on interfacing of </a:t>
            </a:r>
            <a:r>
              <a:rPr lang="en-US" sz="2000" cap="none" dirty="0">
                <a:latin typeface="Times New Roman" panose="02020603050405020304" pitchFamily="18" charset="0"/>
                <a:cs typeface="Times New Roman" panose="02020603050405020304" pitchFamily="18" charset="0"/>
              </a:rPr>
              <a:t>A</a:t>
            </a:r>
            <a:r>
              <a:rPr lang="en-US" sz="2000" cap="none" dirty="0">
                <a:solidFill>
                  <a:schemeClr val="tx1"/>
                </a:solidFill>
                <a:latin typeface="Times New Roman" panose="02020603050405020304" pitchFamily="18" charset="0"/>
                <a:cs typeface="Times New Roman" panose="02020603050405020304" pitchFamily="18" charset="0"/>
              </a:rPr>
              <a:t>rduino</a:t>
            </a:r>
          </a:p>
          <a:p>
            <a:pPr algn="just"/>
            <a:r>
              <a:rPr lang="en-US" sz="2000" cap="none" dirty="0">
                <a:solidFill>
                  <a:schemeClr val="tx1"/>
                </a:solidFill>
                <a:latin typeface="Times New Roman" panose="02020603050405020304" pitchFamily="18" charset="0"/>
                <a:cs typeface="Times New Roman" panose="02020603050405020304" pitchFamily="18" charset="0"/>
              </a:rPr>
              <a:t>Here we practiced different tasks</a:t>
            </a:r>
          </a:p>
          <a:p>
            <a:pPr algn="just"/>
            <a:r>
              <a:rPr lang="en-US" sz="2000" cap="none" dirty="0">
                <a:solidFill>
                  <a:schemeClr val="tx1"/>
                </a:solidFill>
                <a:latin typeface="Times New Roman" panose="02020603050405020304" pitchFamily="18" charset="0"/>
                <a:cs typeface="Times New Roman" panose="02020603050405020304" pitchFamily="18" charset="0"/>
              </a:rPr>
              <a:t>After installing platform.io packages the </a:t>
            </a:r>
            <a:r>
              <a:rPr lang="en-US" sz="2000" cap="none" dirty="0" err="1">
                <a:solidFill>
                  <a:schemeClr val="tx1"/>
                </a:solidFill>
                <a:latin typeface="Times New Roman" panose="02020603050405020304" pitchFamily="18" charset="0"/>
                <a:cs typeface="Times New Roman" panose="02020603050405020304" pitchFamily="18" charset="0"/>
              </a:rPr>
              <a:t>termux</a:t>
            </a:r>
            <a:r>
              <a:rPr lang="en-US" sz="2000" cap="none" dirty="0">
                <a:solidFill>
                  <a:schemeClr val="tx1"/>
                </a:solidFill>
                <a:latin typeface="Times New Roman" panose="02020603050405020304" pitchFamily="18" charset="0"/>
                <a:cs typeface="Times New Roman" panose="02020603050405020304" pitchFamily="18" charset="0"/>
              </a:rPr>
              <a:t> will also work as open source platform as an </a:t>
            </a:r>
            <a:r>
              <a:rPr lang="en-US" sz="2000" cap="none" dirty="0">
                <a:latin typeface="Times New Roman" panose="02020603050405020304" pitchFamily="18" charset="0"/>
                <a:cs typeface="Times New Roman" panose="02020603050405020304" pitchFamily="18" charset="0"/>
              </a:rPr>
              <a:t>A</a:t>
            </a:r>
            <a:r>
              <a:rPr lang="en-US" sz="2000" cap="none" dirty="0">
                <a:solidFill>
                  <a:schemeClr val="tx1"/>
                </a:solidFill>
                <a:latin typeface="Times New Roman" panose="02020603050405020304" pitchFamily="18" charset="0"/>
                <a:cs typeface="Times New Roman" panose="02020603050405020304" pitchFamily="18" charset="0"/>
              </a:rPr>
              <a:t>rduino IDE </a:t>
            </a:r>
          </a:p>
          <a:p>
            <a:pPr algn="just"/>
            <a:r>
              <a:rPr lang="en-US" sz="2000" cap="none" dirty="0">
                <a:solidFill>
                  <a:schemeClr val="tx1"/>
                </a:solidFill>
                <a:latin typeface="Times New Roman" panose="02020603050405020304" pitchFamily="18" charset="0"/>
                <a:cs typeface="Times New Roman" panose="02020603050405020304" pitchFamily="18" charset="0"/>
              </a:rPr>
              <a:t>We can directly generate a firmware. bin file which was a hexa-decimal coded by using PIO RUN command </a:t>
            </a:r>
          </a:p>
          <a:p>
            <a:pPr algn="just"/>
            <a:endParaRPr lang="en-IN" sz="2000" cap="none" dirty="0">
              <a:latin typeface="Times New Roman" panose="02020603050405020304" pitchFamily="18" charset="0"/>
              <a:cs typeface="Times New Roman" panose="02020603050405020304" pitchFamily="18" charset="0"/>
            </a:endParaRPr>
          </a:p>
        </p:txBody>
      </p:sp>
      <p:pic>
        <p:nvPicPr>
          <p:cNvPr id="4" name="Content Placeholder 6">
            <a:extLst>
              <a:ext uri="{FF2B5EF4-FFF2-40B4-BE49-F238E27FC236}">
                <a16:creationId xmlns:a16="http://schemas.microsoft.com/office/drawing/2014/main" id="{36A61164-8FD2-6F72-0F1C-4D6C64DB974C}"/>
              </a:ext>
            </a:extLst>
          </p:cNvPr>
          <p:cNvPicPr>
            <a:picLocks noGrp="1" noChangeAspect="1"/>
          </p:cNvPicPr>
          <p:nvPr/>
        </p:nvPicPr>
        <p:blipFill>
          <a:blip r:embed="rId2"/>
          <a:stretch>
            <a:fillRect/>
          </a:stretch>
        </p:blipFill>
        <p:spPr>
          <a:xfrm>
            <a:off x="5359400" y="1"/>
            <a:ext cx="3784600" cy="5143500"/>
          </a:xfrm>
          <a:prstGeom prst="rect">
            <a:avLst/>
          </a:prstGeom>
        </p:spPr>
      </p:pic>
    </p:spTree>
    <p:extLst>
      <p:ext uri="{BB962C8B-B14F-4D97-AF65-F5344CB8AC3E}">
        <p14:creationId xmlns:p14="http://schemas.microsoft.com/office/powerpoint/2010/main" val="2232465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86;p18">
            <a:extLst>
              <a:ext uri="{FF2B5EF4-FFF2-40B4-BE49-F238E27FC236}">
                <a16:creationId xmlns:a16="http://schemas.microsoft.com/office/drawing/2014/main" id="{1E1281D1-8046-4858-8430-5AB706C27ECE}"/>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SEVEN SEGMENT DISPLAY</a:t>
            </a:r>
            <a:endParaRPr dirty="0">
              <a:latin typeface="Times New Roman" panose="02020603050405020304" pitchFamily="18" charset="0"/>
              <a:cs typeface="Times New Roman" panose="02020603050405020304" pitchFamily="18" charset="0"/>
            </a:endParaRPr>
          </a:p>
        </p:txBody>
      </p:sp>
      <p:sp>
        <p:nvSpPr>
          <p:cNvPr id="13" name="Google Shape;87;p18">
            <a:extLst>
              <a:ext uri="{FF2B5EF4-FFF2-40B4-BE49-F238E27FC236}">
                <a16:creationId xmlns:a16="http://schemas.microsoft.com/office/drawing/2014/main" id="{573C588B-59F8-4F4C-BD42-F2BF1DD29FD3}"/>
              </a:ext>
            </a:extLst>
          </p:cNvPr>
          <p:cNvSpPr txBox="1">
            <a:spLocks noGrp="1"/>
          </p:cNvSpPr>
          <p:nvPr>
            <p:ph type="body" idx="1"/>
          </p:nvPr>
        </p:nvSpPr>
        <p:spPr>
          <a:xfrm>
            <a:off x="311700" y="1017725"/>
            <a:ext cx="6197957" cy="3551150"/>
          </a:xfrm>
          <a:prstGeom prst="rect">
            <a:avLst/>
          </a:prstGeom>
        </p:spPr>
        <p:txBody>
          <a:bodyPr spcFirstLastPara="1" wrap="square" lIns="91425" tIns="91425" rIns="91425" bIns="91425" anchor="t" anchorCtr="0">
            <a:normAutofit/>
          </a:bodyPr>
          <a:lstStyle/>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It has eight pins, a, b, c, d, e, f, g and dot.</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Numbers from 0 to 9 can be displayed on this based on the given input to the pins .</a:t>
            </a:r>
          </a:p>
        </p:txBody>
      </p:sp>
      <p:pic>
        <p:nvPicPr>
          <p:cNvPr id="14" name="table">
            <a:extLst>
              <a:ext uri="{FF2B5EF4-FFF2-40B4-BE49-F238E27FC236}">
                <a16:creationId xmlns:a16="http://schemas.microsoft.com/office/drawing/2014/main" id="{09A20D37-9C7A-4459-9139-80AD71F91CB3}"/>
              </a:ext>
            </a:extLst>
          </p:cNvPr>
          <p:cNvPicPr>
            <a:picLocks noChangeAspect="1"/>
          </p:cNvPicPr>
          <p:nvPr/>
        </p:nvPicPr>
        <p:blipFill rotWithShape="1">
          <a:blip r:embed="rId2"/>
          <a:srcRect t="1719" b="13173"/>
          <a:stretch/>
        </p:blipFill>
        <p:spPr>
          <a:xfrm>
            <a:off x="556171" y="2231571"/>
            <a:ext cx="5737684" cy="654816"/>
          </a:xfrm>
          <a:prstGeom prst="rect">
            <a:avLst/>
          </a:prstGeom>
        </p:spPr>
        <p:style>
          <a:lnRef idx="2">
            <a:schemeClr val="dk1"/>
          </a:lnRef>
          <a:fillRef idx="1">
            <a:schemeClr val="lt1"/>
          </a:fillRef>
          <a:effectRef idx="0">
            <a:schemeClr val="dk1"/>
          </a:effectRef>
          <a:fontRef idx="minor">
            <a:schemeClr val="dk1"/>
          </a:fontRef>
        </p:style>
      </p:pic>
      <p:sp>
        <p:nvSpPr>
          <p:cNvPr id="15" name="TextBox 14">
            <a:extLst>
              <a:ext uri="{FF2B5EF4-FFF2-40B4-BE49-F238E27FC236}">
                <a16:creationId xmlns:a16="http://schemas.microsoft.com/office/drawing/2014/main" id="{B8E72C3B-EF0F-4368-A557-47A9BA187C59}"/>
              </a:ext>
            </a:extLst>
          </p:cNvPr>
          <p:cNvSpPr txBox="1"/>
          <p:nvPr/>
        </p:nvSpPr>
        <p:spPr>
          <a:xfrm>
            <a:off x="556171" y="2987739"/>
            <a:ext cx="5299077" cy="323165"/>
          </a:xfrm>
          <a:prstGeom prst="rect">
            <a:avLst/>
          </a:prstGeom>
          <a:noFill/>
        </p:spPr>
        <p:txBody>
          <a:bodyPr wrap="square">
            <a:spAutoFit/>
          </a:bodyPr>
          <a:lstStyle/>
          <a:p>
            <a:pPr marL="0" indent="0">
              <a:buNone/>
            </a:pPr>
            <a:r>
              <a:rPr lang="en-US" sz="1500" dirty="0">
                <a:latin typeface="Times New Roman" panose="02020603050405020304" pitchFamily="18" charset="0"/>
                <a:cs typeface="Times New Roman" panose="02020603050405020304" pitchFamily="18" charset="0"/>
              </a:rPr>
              <a:t>Table1: Arduino to Seven segment display connections</a:t>
            </a:r>
          </a:p>
        </p:txBody>
      </p:sp>
      <p:pic>
        <p:nvPicPr>
          <p:cNvPr id="16" name="Picture 15">
            <a:extLst>
              <a:ext uri="{FF2B5EF4-FFF2-40B4-BE49-F238E27FC236}">
                <a16:creationId xmlns:a16="http://schemas.microsoft.com/office/drawing/2014/main" id="{E7CBA85F-B474-490C-9390-85A7D02BAB27}"/>
              </a:ext>
            </a:extLst>
          </p:cNvPr>
          <p:cNvPicPr>
            <a:picLocks noChangeAspect="1"/>
          </p:cNvPicPr>
          <p:nvPr/>
        </p:nvPicPr>
        <p:blipFill>
          <a:blip r:embed="rId3"/>
          <a:stretch>
            <a:fillRect/>
          </a:stretch>
        </p:blipFill>
        <p:spPr>
          <a:xfrm>
            <a:off x="7172493" y="250995"/>
            <a:ext cx="1777532" cy="2736744"/>
          </a:xfrm>
          <a:prstGeom prst="rect">
            <a:avLst/>
          </a:prstGeom>
        </p:spPr>
      </p:pic>
      <p:sp>
        <p:nvSpPr>
          <p:cNvPr id="17" name="TextBox 16">
            <a:extLst>
              <a:ext uri="{FF2B5EF4-FFF2-40B4-BE49-F238E27FC236}">
                <a16:creationId xmlns:a16="http://schemas.microsoft.com/office/drawing/2014/main" id="{84E938DE-C361-40B6-949C-0A466801ADD5}"/>
              </a:ext>
            </a:extLst>
          </p:cNvPr>
          <p:cNvSpPr txBox="1"/>
          <p:nvPr/>
        </p:nvSpPr>
        <p:spPr>
          <a:xfrm>
            <a:off x="7162669" y="3092915"/>
            <a:ext cx="1787356" cy="323165"/>
          </a:xfrm>
          <a:prstGeom prst="rect">
            <a:avLst/>
          </a:prstGeom>
          <a:noFill/>
        </p:spPr>
        <p:txBody>
          <a:bodyPr wrap="square" rtlCol="0">
            <a:spAutoFit/>
          </a:bodyPr>
          <a:lstStyle/>
          <a:p>
            <a:r>
              <a:rPr lang="en-GB" sz="1500" dirty="0"/>
              <a:t>Fig1: Pin Connections</a:t>
            </a:r>
          </a:p>
        </p:txBody>
      </p:sp>
      <p:pic>
        <p:nvPicPr>
          <p:cNvPr id="18" name="Google Shape;96;p19">
            <a:extLst>
              <a:ext uri="{FF2B5EF4-FFF2-40B4-BE49-F238E27FC236}">
                <a16:creationId xmlns:a16="http://schemas.microsoft.com/office/drawing/2014/main" id="{716BB1BE-3EA8-4636-92F8-BB20F240F7DC}"/>
              </a:ext>
            </a:extLst>
          </p:cNvPr>
          <p:cNvPicPr preferRelativeResize="0"/>
          <p:nvPr/>
        </p:nvPicPr>
        <p:blipFill rotWithShape="1">
          <a:blip r:embed="rId4">
            <a:alphaModFix/>
          </a:blip>
          <a:srcRect t="41280" r="27702" b="7019"/>
          <a:stretch/>
        </p:blipFill>
        <p:spPr>
          <a:xfrm>
            <a:off x="4972168" y="3092915"/>
            <a:ext cx="1996344" cy="1374608"/>
          </a:xfrm>
          <a:prstGeom prst="rect">
            <a:avLst/>
          </a:prstGeom>
          <a:noFill/>
          <a:ln>
            <a:noFill/>
          </a:ln>
        </p:spPr>
      </p:pic>
      <p:sp>
        <p:nvSpPr>
          <p:cNvPr id="19" name="TextBox 18">
            <a:extLst>
              <a:ext uri="{FF2B5EF4-FFF2-40B4-BE49-F238E27FC236}">
                <a16:creationId xmlns:a16="http://schemas.microsoft.com/office/drawing/2014/main" id="{17F79E04-3E93-40C2-A8C8-96C9755CBA55}"/>
              </a:ext>
            </a:extLst>
          </p:cNvPr>
          <p:cNvSpPr txBox="1"/>
          <p:nvPr/>
        </p:nvSpPr>
        <p:spPr>
          <a:xfrm>
            <a:off x="4972168" y="4448339"/>
            <a:ext cx="1996344" cy="323165"/>
          </a:xfrm>
          <a:prstGeom prst="rect">
            <a:avLst/>
          </a:prstGeom>
          <a:noFill/>
        </p:spPr>
        <p:txBody>
          <a:bodyPr wrap="square">
            <a:spAutoFit/>
          </a:bodyPr>
          <a:lstStyle/>
          <a:p>
            <a:r>
              <a:rPr lang="en-GB" sz="1500" dirty="0">
                <a:latin typeface="Times New Roman" panose="02020603050405020304" pitchFamily="18" charset="0"/>
                <a:cs typeface="Times New Roman" panose="02020603050405020304" pitchFamily="18" charset="0"/>
              </a:rPr>
              <a:t>Fig2: </a:t>
            </a:r>
            <a:r>
              <a:rPr lang="en-GB" sz="1500" dirty="0" err="1">
                <a:latin typeface="Times New Roman" panose="02020603050405020304" pitchFamily="18" charset="0"/>
                <a:cs typeface="Times New Roman" panose="02020603050405020304" pitchFamily="18" charset="0"/>
              </a:rPr>
              <a:t>Sevenseg</a:t>
            </a:r>
            <a:r>
              <a:rPr lang="en-GB" sz="1500" dirty="0">
                <a:latin typeface="Times New Roman" panose="02020603050405020304" pitchFamily="18" charset="0"/>
                <a:cs typeface="Times New Roman" panose="02020603050405020304" pitchFamily="18" charset="0"/>
              </a:rPr>
              <a:t> Output</a:t>
            </a:r>
          </a:p>
        </p:txBody>
      </p:sp>
    </p:spTree>
    <p:extLst>
      <p:ext uri="{BB962C8B-B14F-4D97-AF65-F5344CB8AC3E}">
        <p14:creationId xmlns:p14="http://schemas.microsoft.com/office/powerpoint/2010/main" val="2255475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58DCB-3515-4441-9443-729DC8C862D2}"/>
              </a:ext>
            </a:extLst>
          </p:cNvPr>
          <p:cNvSpPr>
            <a:spLocks noGrp="1"/>
          </p:cNvSpPr>
          <p:nvPr>
            <p:ph type="title"/>
          </p:nvPr>
        </p:nvSpPr>
        <p:spPr>
          <a:xfrm>
            <a:off x="311700" y="423254"/>
            <a:ext cx="8520600" cy="572700"/>
          </a:xfrm>
        </p:spPr>
        <p:txBody>
          <a:bodyPr/>
          <a:lstStyle/>
          <a:p>
            <a:pPr algn="l"/>
            <a:r>
              <a:rPr lang="en" dirty="0">
                <a:latin typeface="Times New Roman" panose="02020603050405020304" pitchFamily="18" charset="0"/>
                <a:cs typeface="Times New Roman" panose="02020603050405020304" pitchFamily="18" charset="0"/>
              </a:rPr>
              <a:t>7447-BCD SEVEN SEGMENT DISPLAY DECODER</a:t>
            </a:r>
            <a:endParaRPr lang="en-IN" dirty="0"/>
          </a:p>
        </p:txBody>
      </p:sp>
      <p:sp>
        <p:nvSpPr>
          <p:cNvPr id="3" name="Text Placeholder 2">
            <a:extLst>
              <a:ext uri="{FF2B5EF4-FFF2-40B4-BE49-F238E27FC236}">
                <a16:creationId xmlns:a16="http://schemas.microsoft.com/office/drawing/2014/main" id="{0749455D-5A72-4811-924D-FCB29D4604C6}"/>
              </a:ext>
            </a:extLst>
          </p:cNvPr>
          <p:cNvSpPr>
            <a:spLocks noGrp="1"/>
          </p:cNvSpPr>
          <p:nvPr>
            <p:ph type="body" idx="1"/>
          </p:nvPr>
        </p:nvSpPr>
        <p:spPr/>
        <p:txBody>
          <a:bodyPr/>
          <a:lstStyle/>
          <a:p>
            <a:pPr>
              <a:buFont typeface="Arial" panose="020B0604020202020204" pitchFamily="34" charset="0"/>
              <a:buChar char="•"/>
            </a:pPr>
            <a:r>
              <a:rPr lang="en-GB" sz="1600" cap="none" dirty="0">
                <a:latin typeface="Times New Roman" panose="02020603050405020304" pitchFamily="18" charset="0"/>
                <a:cs typeface="Times New Roman" panose="02020603050405020304" pitchFamily="18" charset="0"/>
              </a:rPr>
              <a:t>The 7447 BCD-seven segment display decoder to learn Boolean logic.</a:t>
            </a:r>
          </a:p>
          <a:p>
            <a:pPr lvl="0" algn="l" rtl="0">
              <a:spcBef>
                <a:spcPts val="0"/>
              </a:spcBef>
              <a:spcAft>
                <a:spcPts val="0"/>
              </a:spcAft>
              <a:buSzPts val="1800"/>
              <a:buFont typeface="Arial" panose="020B0604020202020204" pitchFamily="34" charset="0"/>
              <a:buChar char="•"/>
            </a:pPr>
            <a:r>
              <a:rPr lang="en-GB" sz="1600" cap="none" dirty="0">
                <a:latin typeface="Times New Roman" panose="02020603050405020304" pitchFamily="18" charset="0"/>
                <a:cs typeface="Times New Roman" panose="02020603050405020304" pitchFamily="18" charset="0"/>
              </a:rPr>
              <a:t>Input given is a binary number from 0000 to 10001.</a:t>
            </a:r>
          </a:p>
          <a:p>
            <a:pPr lvl="0" algn="l" rtl="0">
              <a:spcBef>
                <a:spcPts val="0"/>
              </a:spcBef>
              <a:spcAft>
                <a:spcPts val="0"/>
              </a:spcAft>
              <a:buSzPts val="1800"/>
              <a:buFont typeface="Arial" panose="020B0604020202020204" pitchFamily="34" charset="0"/>
              <a:buChar char="•"/>
            </a:pPr>
            <a:r>
              <a:rPr lang="en-GB" sz="1600" cap="none" dirty="0">
                <a:latin typeface="Times New Roman" panose="02020603050405020304" pitchFamily="18" charset="0"/>
                <a:cs typeface="Times New Roman" panose="02020603050405020304" pitchFamily="18" charset="0"/>
              </a:rPr>
              <a:t>The binary number is modified in code.</a:t>
            </a:r>
          </a:p>
          <a:p>
            <a:pPr marL="114300" indent="0">
              <a:buNone/>
            </a:pPr>
            <a:endParaRPr lang="en-IN" dirty="0"/>
          </a:p>
        </p:txBody>
      </p:sp>
      <p:pic>
        <p:nvPicPr>
          <p:cNvPr id="6" name="Google Shape;104;p20">
            <a:extLst>
              <a:ext uri="{FF2B5EF4-FFF2-40B4-BE49-F238E27FC236}">
                <a16:creationId xmlns:a16="http://schemas.microsoft.com/office/drawing/2014/main" id="{EE9BB782-A328-4763-B19D-9F939D188DDC}"/>
              </a:ext>
            </a:extLst>
          </p:cNvPr>
          <p:cNvPicPr preferRelativeResize="0"/>
          <p:nvPr/>
        </p:nvPicPr>
        <p:blipFill rotWithShape="1">
          <a:blip r:embed="rId2">
            <a:alphaModFix/>
          </a:blip>
          <a:srcRect l="1663" t="6746" r="7601" b="7010"/>
          <a:stretch/>
        </p:blipFill>
        <p:spPr>
          <a:xfrm>
            <a:off x="474452" y="2571750"/>
            <a:ext cx="3174969" cy="1492028"/>
          </a:xfrm>
          <a:prstGeom prst="rect">
            <a:avLst/>
          </a:prstGeom>
          <a:noFill/>
          <a:ln>
            <a:noFill/>
          </a:ln>
        </p:spPr>
      </p:pic>
      <p:sp>
        <p:nvSpPr>
          <p:cNvPr id="8" name="TextBox 7">
            <a:extLst>
              <a:ext uri="{FF2B5EF4-FFF2-40B4-BE49-F238E27FC236}">
                <a16:creationId xmlns:a16="http://schemas.microsoft.com/office/drawing/2014/main" id="{3C7B1169-A3B7-41EB-A0BE-B4504C740F5F}"/>
              </a:ext>
            </a:extLst>
          </p:cNvPr>
          <p:cNvSpPr txBox="1"/>
          <p:nvPr/>
        </p:nvSpPr>
        <p:spPr>
          <a:xfrm>
            <a:off x="474452" y="4131659"/>
            <a:ext cx="2958861" cy="36933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Fig3: IC 7447 Pin Description</a:t>
            </a:r>
          </a:p>
        </p:txBody>
      </p:sp>
      <p:pic>
        <p:nvPicPr>
          <p:cNvPr id="9" name="Google Shape;105;p20">
            <a:extLst>
              <a:ext uri="{FF2B5EF4-FFF2-40B4-BE49-F238E27FC236}">
                <a16:creationId xmlns:a16="http://schemas.microsoft.com/office/drawing/2014/main" id="{055BBE26-7E70-4E1B-8893-E36AF9D7FB5B}"/>
              </a:ext>
            </a:extLst>
          </p:cNvPr>
          <p:cNvPicPr preferRelativeResize="0"/>
          <p:nvPr/>
        </p:nvPicPr>
        <p:blipFill>
          <a:blip r:embed="rId3">
            <a:alphaModFix/>
          </a:blip>
          <a:stretch>
            <a:fillRect/>
          </a:stretch>
        </p:blipFill>
        <p:spPr>
          <a:xfrm>
            <a:off x="3921482" y="2768711"/>
            <a:ext cx="4910818" cy="685800"/>
          </a:xfrm>
          <a:prstGeom prst="rect">
            <a:avLst/>
          </a:prstGeom>
          <a:noFill/>
          <a:ln>
            <a:noFill/>
          </a:ln>
        </p:spPr>
      </p:pic>
      <p:sp>
        <p:nvSpPr>
          <p:cNvPr id="11" name="TextBox 10">
            <a:extLst>
              <a:ext uri="{FF2B5EF4-FFF2-40B4-BE49-F238E27FC236}">
                <a16:creationId xmlns:a16="http://schemas.microsoft.com/office/drawing/2014/main" id="{7730D4C2-3077-4E01-81D9-1300469E027D}"/>
              </a:ext>
            </a:extLst>
          </p:cNvPr>
          <p:cNvSpPr txBox="1"/>
          <p:nvPr/>
        </p:nvSpPr>
        <p:spPr>
          <a:xfrm>
            <a:off x="4260300" y="3500168"/>
            <a:ext cx="4572000" cy="369332"/>
          </a:xfrm>
          <a:prstGeom prst="rect">
            <a:avLst/>
          </a:prstGeom>
          <a:noFill/>
        </p:spPr>
        <p:txBody>
          <a:bodyPr wrap="square">
            <a:spAutoFit/>
          </a:bodyPr>
          <a:lstStyle/>
          <a:p>
            <a:r>
              <a:rPr lang="en-GB" sz="1800" dirty="0">
                <a:latin typeface="Times New Roman" panose="02020603050405020304" pitchFamily="18" charset="0"/>
                <a:cs typeface="Times New Roman" panose="02020603050405020304" pitchFamily="18" charset="0"/>
              </a:rPr>
              <a:t>Table2: 7447 to display connections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2159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DC74-65D4-46D9-BF9F-022DDCE4B140}"/>
              </a:ext>
            </a:extLst>
          </p:cNvPr>
          <p:cNvSpPr>
            <a:spLocks noGrp="1"/>
          </p:cNvSpPr>
          <p:nvPr>
            <p:ph type="title"/>
          </p:nvPr>
        </p:nvSpPr>
        <p:spPr>
          <a:xfrm>
            <a:off x="311700" y="423253"/>
            <a:ext cx="8520600" cy="572700"/>
          </a:xfrm>
        </p:spPr>
        <p:txBody>
          <a:bodyPr>
            <a:noAutofit/>
          </a:bodyPr>
          <a:lstStyle/>
          <a:p>
            <a:r>
              <a:rPr lang="en-GB" sz="3000" dirty="0">
                <a:latin typeface="Times New Roman" panose="02020603050405020304" pitchFamily="18" charset="0"/>
                <a:cs typeface="Times New Roman" panose="02020603050405020304" pitchFamily="18" charset="0"/>
              </a:rPr>
              <a:t>7447 OUTPUT</a:t>
            </a:r>
            <a:endParaRPr lang="en-IN" sz="3000" dirty="0">
              <a:latin typeface="Times New Roman" panose="02020603050405020304" pitchFamily="18" charset="0"/>
              <a:cs typeface="Times New Roman" panose="02020603050405020304" pitchFamily="18" charset="0"/>
            </a:endParaRPr>
          </a:p>
        </p:txBody>
      </p:sp>
      <p:pic>
        <p:nvPicPr>
          <p:cNvPr id="4" name="WhatsApp Video 2024-05-31 at 16.41.54_14a8d539">
            <a:hlinkClick r:id="" action="ppaction://media"/>
            <a:extLst>
              <a:ext uri="{FF2B5EF4-FFF2-40B4-BE49-F238E27FC236}">
                <a16:creationId xmlns:a16="http://schemas.microsoft.com/office/drawing/2014/main" id="{84F7892B-2ED8-4D81-875F-9CAABCBAD1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7996" b="45123"/>
          <a:stretch/>
        </p:blipFill>
        <p:spPr>
          <a:xfrm>
            <a:off x="2346551" y="1424645"/>
            <a:ext cx="4276725" cy="2577238"/>
          </a:xfrm>
          <a:prstGeom prst="rect">
            <a:avLst/>
          </a:prstGeom>
        </p:spPr>
      </p:pic>
    </p:spTree>
    <p:extLst>
      <p:ext uri="{BB962C8B-B14F-4D97-AF65-F5344CB8AC3E}">
        <p14:creationId xmlns:p14="http://schemas.microsoft.com/office/powerpoint/2010/main" val="330079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720964" y="410132"/>
            <a:ext cx="4967871"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7474 - DECADE COUNTER</a:t>
            </a:r>
            <a:endParaRPr dirty="0">
              <a:latin typeface="Times New Roman" panose="02020603050405020304" pitchFamily="18" charset="0"/>
              <a:cs typeface="Times New Roman" panose="02020603050405020304" pitchFamily="18" charset="0"/>
            </a:endParaRPr>
          </a:p>
        </p:txBody>
      </p:sp>
      <p:sp>
        <p:nvSpPr>
          <p:cNvPr id="125" name="Google Shape;125;p23"/>
          <p:cNvSpPr txBox="1">
            <a:spLocks noGrp="1"/>
          </p:cNvSpPr>
          <p:nvPr>
            <p:ph type="body" idx="1"/>
          </p:nvPr>
        </p:nvSpPr>
        <p:spPr>
          <a:xfrm>
            <a:off x="191958" y="993191"/>
            <a:ext cx="5627401" cy="2320068"/>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GB" sz="2000" cap="none" dirty="0">
                <a:latin typeface="Times New Roman" panose="02020603050405020304" pitchFamily="18" charset="0"/>
                <a:cs typeface="Times New Roman" panose="02020603050405020304" pitchFamily="18" charset="0"/>
              </a:rPr>
              <a:t>The 7474 d-flip flop ICs in a sequential circuit to realize a decade counter.</a:t>
            </a:r>
          </a:p>
          <a:p>
            <a:pPr algn="just">
              <a:buFont typeface="Arial" panose="020B0604020202020204" pitchFamily="34" charset="0"/>
              <a:buChar char="•"/>
            </a:pPr>
            <a:r>
              <a:rPr lang="en-GB" sz="2000" cap="none" dirty="0">
                <a:latin typeface="Times New Roman" panose="02020603050405020304" pitchFamily="18" charset="0"/>
                <a:cs typeface="Times New Roman" panose="02020603050405020304" pitchFamily="18" charset="0"/>
              </a:rPr>
              <a:t>7474 decade counter generates numbers from 0 to 9 in seven segment display.</a:t>
            </a:r>
          </a:p>
        </p:txBody>
      </p:sp>
      <p:pic>
        <p:nvPicPr>
          <p:cNvPr id="127" name="Google Shape;127;p23"/>
          <p:cNvPicPr preferRelativeResize="0"/>
          <p:nvPr/>
        </p:nvPicPr>
        <p:blipFill>
          <a:blip r:embed="rId3">
            <a:alphaModFix/>
          </a:blip>
          <a:stretch>
            <a:fillRect/>
          </a:stretch>
        </p:blipFill>
        <p:spPr>
          <a:xfrm>
            <a:off x="5939101" y="653235"/>
            <a:ext cx="2573527" cy="3416400"/>
          </a:xfrm>
          <a:prstGeom prst="rect">
            <a:avLst/>
          </a:prstGeom>
          <a:noFill/>
          <a:ln>
            <a:noFill/>
          </a:ln>
        </p:spPr>
      </p:pic>
      <p:pic>
        <p:nvPicPr>
          <p:cNvPr id="6" name="Picture 5">
            <a:extLst>
              <a:ext uri="{FF2B5EF4-FFF2-40B4-BE49-F238E27FC236}">
                <a16:creationId xmlns:a16="http://schemas.microsoft.com/office/drawing/2014/main" id="{B1E30D1D-E1CD-4C77-AC2C-47626290E4A0}"/>
              </a:ext>
            </a:extLst>
          </p:cNvPr>
          <p:cNvPicPr>
            <a:picLocks noChangeAspect="1"/>
          </p:cNvPicPr>
          <p:nvPr/>
        </p:nvPicPr>
        <p:blipFill>
          <a:blip r:embed="rId4"/>
          <a:stretch>
            <a:fillRect/>
          </a:stretch>
        </p:blipFill>
        <p:spPr>
          <a:xfrm>
            <a:off x="900362" y="2669722"/>
            <a:ext cx="3573668" cy="1769086"/>
          </a:xfrm>
          <a:prstGeom prst="rect">
            <a:avLst/>
          </a:prstGeom>
        </p:spPr>
      </p:pic>
      <p:sp>
        <p:nvSpPr>
          <p:cNvPr id="8" name="TextBox 7">
            <a:extLst>
              <a:ext uri="{FF2B5EF4-FFF2-40B4-BE49-F238E27FC236}">
                <a16:creationId xmlns:a16="http://schemas.microsoft.com/office/drawing/2014/main" id="{67C5A475-FD9D-49A8-8416-BDC3276D22D7}"/>
              </a:ext>
            </a:extLst>
          </p:cNvPr>
          <p:cNvSpPr txBox="1"/>
          <p:nvPr/>
        </p:nvSpPr>
        <p:spPr>
          <a:xfrm>
            <a:off x="398475" y="4438808"/>
            <a:ext cx="4577442" cy="323165"/>
          </a:xfrm>
          <a:prstGeom prst="rect">
            <a:avLst/>
          </a:prstGeom>
          <a:noFill/>
        </p:spPr>
        <p:txBody>
          <a:bodyPr wrap="square">
            <a:spAutoFit/>
          </a:bodyPr>
          <a:lstStyle/>
          <a:p>
            <a:pPr algn="ctr"/>
            <a:r>
              <a:rPr lang="en-US" sz="1500" dirty="0">
                <a:latin typeface="Times New Roman" panose="02020603050405020304" pitchFamily="18" charset="0"/>
                <a:cs typeface="Times New Roman" panose="02020603050405020304" pitchFamily="18" charset="0"/>
              </a:rPr>
              <a:t>Fig5:7474 Pin description</a:t>
            </a:r>
          </a:p>
        </p:txBody>
      </p:sp>
      <p:sp>
        <p:nvSpPr>
          <p:cNvPr id="3" name="TextBox 2">
            <a:extLst>
              <a:ext uri="{FF2B5EF4-FFF2-40B4-BE49-F238E27FC236}">
                <a16:creationId xmlns:a16="http://schemas.microsoft.com/office/drawing/2014/main" id="{54DC6340-47DF-477A-A52E-865EAA2A0337}"/>
              </a:ext>
            </a:extLst>
          </p:cNvPr>
          <p:cNvSpPr txBox="1"/>
          <p:nvPr/>
        </p:nvSpPr>
        <p:spPr>
          <a:xfrm>
            <a:off x="6172200" y="4167100"/>
            <a:ext cx="1872343" cy="323165"/>
          </a:xfrm>
          <a:prstGeom prst="rect">
            <a:avLst/>
          </a:prstGeom>
          <a:noFill/>
        </p:spPr>
        <p:txBody>
          <a:bodyPr wrap="square" rtlCol="0">
            <a:spAutoFit/>
          </a:bodyPr>
          <a:lstStyle/>
          <a:p>
            <a:r>
              <a:rPr lang="en-GB" sz="1500" dirty="0">
                <a:latin typeface="Times New Roman" panose="02020603050405020304" pitchFamily="18" charset="0"/>
                <a:cs typeface="Times New Roman" panose="02020603050405020304" pitchFamily="18" charset="0"/>
              </a:rPr>
              <a:t>Fig6: Output for 7474</a:t>
            </a:r>
            <a:endParaRPr lang="en-IN"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4B12A-51BB-4752-A1A8-9C5AB05FDDB1}"/>
              </a:ext>
            </a:extLst>
          </p:cNvPr>
          <p:cNvSpPr>
            <a:spLocks noGrp="1"/>
          </p:cNvSpPr>
          <p:nvPr>
            <p:ph type="title"/>
          </p:nvPr>
        </p:nvSpPr>
        <p:spPr/>
        <p:txBody>
          <a:bodyPr/>
          <a:lstStyle/>
          <a:p>
            <a:r>
              <a:rPr lang="en-GB" dirty="0">
                <a:latin typeface="Times New Roman" panose="02020603050405020304" pitchFamily="18" charset="0"/>
                <a:cs typeface="Times New Roman" panose="02020603050405020304" pitchFamily="18" charset="0"/>
              </a:rPr>
              <a:t>7474 OUTPUT</a:t>
            </a:r>
            <a:endParaRPr lang="en-IN" dirty="0"/>
          </a:p>
        </p:txBody>
      </p:sp>
      <p:pic>
        <p:nvPicPr>
          <p:cNvPr id="4" name="7474">
            <a:hlinkClick r:id="" action="ppaction://media"/>
            <a:extLst>
              <a:ext uri="{FF2B5EF4-FFF2-40B4-BE49-F238E27FC236}">
                <a16:creationId xmlns:a16="http://schemas.microsoft.com/office/drawing/2014/main" id="{E554F4A1-5B46-4FF1-9F88-16ADF66976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3047541" y="-324841"/>
            <a:ext cx="3334668" cy="6019800"/>
          </a:xfrm>
          <a:prstGeom prst="rect">
            <a:avLst/>
          </a:prstGeom>
        </p:spPr>
      </p:pic>
    </p:spTree>
    <p:extLst>
      <p:ext uri="{BB962C8B-B14F-4D97-AF65-F5344CB8AC3E}">
        <p14:creationId xmlns:p14="http://schemas.microsoft.com/office/powerpoint/2010/main" val="339414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1"/>
          <p:cNvSpPr txBox="1">
            <a:spLocks noGrp="1"/>
          </p:cNvSpPr>
          <p:nvPr>
            <p:ph type="title"/>
          </p:nvPr>
        </p:nvSpPr>
        <p:spPr>
          <a:xfrm>
            <a:off x="311700" y="29262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latin typeface="Times New Roman" panose="02020603050405020304" pitchFamily="18" charset="0"/>
                <a:cs typeface="Times New Roman" panose="02020603050405020304" pitchFamily="18" charset="0"/>
              </a:rPr>
              <a:t>Vaman Board</a:t>
            </a:r>
            <a:endParaRPr sz="3000" dirty="0">
              <a:latin typeface="Times New Roman" panose="02020603050405020304" pitchFamily="18" charset="0"/>
              <a:cs typeface="Times New Roman" panose="02020603050405020304" pitchFamily="18" charset="0"/>
            </a:endParaRPr>
          </a:p>
        </p:txBody>
      </p:sp>
      <p:sp>
        <p:nvSpPr>
          <p:cNvPr id="182" name="Google Shape;182;p31"/>
          <p:cNvSpPr txBox="1">
            <a:spLocks noGrp="1"/>
          </p:cNvSpPr>
          <p:nvPr>
            <p:ph type="body" idx="1"/>
          </p:nvPr>
        </p:nvSpPr>
        <p:spPr>
          <a:xfrm>
            <a:off x="311700" y="880324"/>
            <a:ext cx="6861986" cy="3756983"/>
          </a:xfrm>
          <a:prstGeom prst="rect">
            <a:avLst/>
          </a:prstGeom>
        </p:spPr>
        <p:txBody>
          <a:bodyPr spcFirstLastPara="1" wrap="square" lIns="91425" tIns="91425" rIns="91425" bIns="91425" anchor="t" anchorCtr="0">
            <a:noAutofit/>
          </a:bodyPr>
          <a:lstStyle/>
          <a:p>
            <a:pPr marL="342900" algn="just">
              <a:spcAft>
                <a:spcPts val="1200"/>
              </a:spcAft>
              <a:buFont typeface="Arial" panose="020B0604020202020204" pitchFamily="34" charset="0"/>
              <a:buChar char="•"/>
            </a:pPr>
            <a:r>
              <a:rPr lang="en-GB" sz="2000" cap="none" dirty="0">
                <a:latin typeface="Times New Roman" panose="02020603050405020304" pitchFamily="18" charset="0"/>
                <a:cs typeface="Times New Roman" panose="02020603050405020304" pitchFamily="18" charset="0"/>
              </a:rPr>
              <a:t>The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 board is made in TIHAN organization in IIT Hyderabad, which is still in testing phase ,the main purpose of this board's research is to perform multitasking by integrating various boards.</a:t>
            </a:r>
          </a:p>
          <a:p>
            <a:pPr marL="0" indent="0" algn="just">
              <a:spcAft>
                <a:spcPts val="1200"/>
              </a:spcAft>
              <a:buNone/>
            </a:pPr>
            <a:r>
              <a:rPr lang="en-GB" sz="2000" b="1" cap="none" dirty="0" err="1">
                <a:latin typeface="Times New Roman" panose="02020603050405020304" pitchFamily="18" charset="0"/>
                <a:cs typeface="Times New Roman" panose="02020603050405020304" pitchFamily="18" charset="0"/>
              </a:rPr>
              <a:t>Vaman</a:t>
            </a:r>
            <a:r>
              <a:rPr lang="en-GB" sz="2000" b="1" cap="none" dirty="0">
                <a:latin typeface="Times New Roman" panose="02020603050405020304" pitchFamily="18" charset="0"/>
                <a:cs typeface="Times New Roman" panose="02020603050405020304" pitchFamily="18" charset="0"/>
              </a:rPr>
              <a:t> Features:</a:t>
            </a:r>
          </a:p>
          <a:p>
            <a:pPr marL="0" indent="0" algn="just">
              <a:spcAft>
                <a:spcPts val="1200"/>
              </a:spcAft>
              <a:buNone/>
            </a:pPr>
            <a:r>
              <a:rPr lang="en-GB" sz="2000" cap="none" dirty="0">
                <a:latin typeface="Times New Roman" panose="02020603050405020304" pitchFamily="18" charset="0"/>
                <a:cs typeface="Times New Roman" panose="02020603050405020304" pitchFamily="18" charset="0"/>
              </a:rPr>
              <a:t>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 board is a combination of 3 different boards namely ESP32, ARM, FPGA. Each one have unique features, unique code format, unique compilation process.</a:t>
            </a:r>
          </a:p>
          <a:p>
            <a:pPr marL="0" indent="0" algn="just">
              <a:spcAft>
                <a:spcPts val="1200"/>
              </a:spcAft>
              <a:buNone/>
            </a:pPr>
            <a:r>
              <a:rPr lang="en-GB" sz="2000" i="1" cap="none" dirty="0">
                <a:latin typeface="Times New Roman" panose="02020603050405020304" pitchFamily="18" charset="0"/>
                <a:cs typeface="Times New Roman" panose="02020603050405020304" pitchFamily="18" charset="0"/>
              </a:rPr>
              <a:t>ex:ESP32 code needs C++ language, FPGA code needs to be in Verilog language.</a:t>
            </a:r>
          </a:p>
        </p:txBody>
      </p:sp>
      <p:pic>
        <p:nvPicPr>
          <p:cNvPr id="5" name="Picture 4">
            <a:extLst>
              <a:ext uri="{FF2B5EF4-FFF2-40B4-BE49-F238E27FC236}">
                <a16:creationId xmlns:a16="http://schemas.microsoft.com/office/drawing/2014/main" id="{5C2CEE46-DBF3-42EB-8634-5BB38D4BD5AC}"/>
              </a:ext>
            </a:extLst>
          </p:cNvPr>
          <p:cNvPicPr>
            <a:picLocks noChangeAspect="1"/>
          </p:cNvPicPr>
          <p:nvPr/>
        </p:nvPicPr>
        <p:blipFill>
          <a:blip r:embed="rId3"/>
          <a:stretch>
            <a:fillRect/>
          </a:stretch>
        </p:blipFill>
        <p:spPr>
          <a:xfrm>
            <a:off x="7287812" y="887006"/>
            <a:ext cx="1726463" cy="3026229"/>
          </a:xfrm>
          <a:prstGeom prst="rect">
            <a:avLst/>
          </a:prstGeom>
        </p:spPr>
      </p:pic>
      <p:sp>
        <p:nvSpPr>
          <p:cNvPr id="6" name="TextBox 5">
            <a:extLst>
              <a:ext uri="{FF2B5EF4-FFF2-40B4-BE49-F238E27FC236}">
                <a16:creationId xmlns:a16="http://schemas.microsoft.com/office/drawing/2014/main" id="{FBB2475F-66DC-4824-AC0F-EAFDE622BF57}"/>
              </a:ext>
            </a:extLst>
          </p:cNvPr>
          <p:cNvSpPr txBox="1"/>
          <p:nvPr/>
        </p:nvSpPr>
        <p:spPr>
          <a:xfrm>
            <a:off x="7355661" y="3913235"/>
            <a:ext cx="1970314" cy="261610"/>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Fig8: </a:t>
            </a:r>
            <a:r>
              <a:rPr lang="en-IN" sz="1100" dirty="0" err="1">
                <a:latin typeface="Times New Roman" panose="02020603050405020304" pitchFamily="18" charset="0"/>
                <a:cs typeface="Times New Roman" panose="02020603050405020304" pitchFamily="18" charset="0"/>
              </a:rPr>
              <a:t>Vaman</a:t>
            </a:r>
            <a:r>
              <a:rPr lang="en-IN" sz="1100" dirty="0">
                <a:latin typeface="Times New Roman" panose="02020603050405020304" pitchFamily="18" charset="0"/>
                <a:cs typeface="Times New Roman" panose="02020603050405020304" pitchFamily="18" charset="0"/>
              </a:rPr>
              <a:t> Board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Times New Roman" panose="02020603050405020304" pitchFamily="18" charset="0"/>
                <a:cs typeface="Times New Roman" panose="02020603050405020304" pitchFamily="18" charset="0"/>
              </a:rPr>
              <a:t>VAMAN - ESP32</a:t>
            </a:r>
            <a:endParaRPr sz="3000" dirty="0">
              <a:latin typeface="Times New Roman" panose="02020603050405020304" pitchFamily="18" charset="0"/>
              <a:cs typeface="Times New Roman" panose="02020603050405020304" pitchFamily="18" charset="0"/>
            </a:endParaRPr>
          </a:p>
        </p:txBody>
      </p:sp>
      <p:sp>
        <p:nvSpPr>
          <p:cNvPr id="176" name="Google Shape;176;p30"/>
          <p:cNvSpPr txBox="1">
            <a:spLocks noGrp="1"/>
          </p:cNvSpPr>
          <p:nvPr>
            <p:ph type="body" idx="1"/>
          </p:nvPr>
        </p:nvSpPr>
        <p:spPr>
          <a:xfrm>
            <a:off x="311700" y="1138118"/>
            <a:ext cx="8520600" cy="1612496"/>
          </a:xfrm>
          <a:prstGeom prst="rect">
            <a:avLst/>
          </a:prstGeom>
        </p:spPr>
        <p:txBody>
          <a:bodyPr spcFirstLastPara="1" wrap="square" lIns="91425" tIns="91425" rIns="91425" bIns="91425" anchor="t" anchorCtr="0">
            <a:normAutofit lnSpcReduction="10000"/>
          </a:bodyPr>
          <a:lstStyle/>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The ESP32 microcontroller is the core processing unit on the vaman-esp32 board.</a:t>
            </a:r>
          </a:p>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It provides wi-fi and Bluetooth connectivity.</a:t>
            </a:r>
          </a:p>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It is suitable for IOT applications and wireless communication protocols.</a:t>
            </a:r>
            <a:endParaRPr lang="en-IN" sz="2000" cap="none"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3E5C8A7-1C0B-4859-8C8A-7A84820FD5A2}"/>
              </a:ext>
            </a:extLst>
          </p:cNvPr>
          <p:cNvSpPr txBox="1"/>
          <p:nvPr/>
        </p:nvSpPr>
        <p:spPr>
          <a:xfrm>
            <a:off x="311700" y="2764971"/>
            <a:ext cx="3128186" cy="1015663"/>
          </a:xfrm>
          <a:prstGeom prst="rect">
            <a:avLst/>
          </a:prstGeom>
          <a:noFill/>
        </p:spPr>
        <p:txBody>
          <a:bodyPr wrap="square">
            <a:spAutoFit/>
          </a:bodyPr>
          <a:lstStyle/>
          <a:p>
            <a:r>
              <a:rPr lang="en-GB" sz="3000" dirty="0">
                <a:latin typeface="Times New Roman" panose="02020603050405020304" pitchFamily="18" charset="0"/>
                <a:cs typeface="Times New Roman" panose="02020603050405020304" pitchFamily="18" charset="0"/>
              </a:rPr>
              <a:t>ESP32 Advantages </a:t>
            </a:r>
            <a:br>
              <a:rPr lang="en-GB" sz="3000" dirty="0">
                <a:latin typeface="Times New Roman" panose="02020603050405020304" pitchFamily="18" charset="0"/>
                <a:cs typeface="Times New Roman" panose="02020603050405020304" pitchFamily="18" charset="0"/>
              </a:rPr>
            </a:br>
            <a:endParaRPr lang="en-IN" sz="3000" dirty="0"/>
          </a:p>
        </p:txBody>
      </p:sp>
      <p:sp>
        <p:nvSpPr>
          <p:cNvPr id="7" name="TextBox 6">
            <a:extLst>
              <a:ext uri="{FF2B5EF4-FFF2-40B4-BE49-F238E27FC236}">
                <a16:creationId xmlns:a16="http://schemas.microsoft.com/office/drawing/2014/main" id="{CB17C8F1-6346-422F-B74B-1CB106468837}"/>
              </a:ext>
            </a:extLst>
          </p:cNvPr>
          <p:cNvSpPr txBox="1"/>
          <p:nvPr/>
        </p:nvSpPr>
        <p:spPr>
          <a:xfrm>
            <a:off x="435428" y="3405347"/>
            <a:ext cx="4572000" cy="1015663"/>
          </a:xfrm>
          <a:prstGeom prst="rect">
            <a:avLst/>
          </a:prstGeom>
          <a:noFill/>
        </p:spPr>
        <p:txBody>
          <a:bodyPr wrap="square">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Dual Core Architecture.</a:t>
            </a:r>
          </a:p>
          <a:p>
            <a:pPr marL="342900" indent="-342900" algn="just">
              <a:buClr>
                <a:schemeClr val="tx1"/>
              </a:buCl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Wireless Connectivity.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Low Power Consumption.</a:t>
            </a:r>
            <a:endParaRPr lang="en-IN" sz="2000" dirty="0">
              <a:latin typeface="Times New Roman" panose="02020603050405020304" pitchFamily="18" charset="0"/>
              <a:cs typeface="Times New Roman" panose="02020603050405020304" pitchFamily="18" charset="0"/>
            </a:endParaRPr>
          </a:p>
        </p:txBody>
      </p:sp>
      <p:pic>
        <p:nvPicPr>
          <p:cNvPr id="8" name="Google Shape;191;p32">
            <a:extLst>
              <a:ext uri="{FF2B5EF4-FFF2-40B4-BE49-F238E27FC236}">
                <a16:creationId xmlns:a16="http://schemas.microsoft.com/office/drawing/2014/main" id="{90EBD5EF-B238-47FA-B834-76C5D137B4C0}"/>
              </a:ext>
            </a:extLst>
          </p:cNvPr>
          <p:cNvPicPr preferRelativeResize="0"/>
          <p:nvPr/>
        </p:nvPicPr>
        <p:blipFill>
          <a:blip r:embed="rId3">
            <a:alphaModFix/>
          </a:blip>
          <a:stretch>
            <a:fillRect/>
          </a:stretch>
        </p:blipFill>
        <p:spPr>
          <a:xfrm>
            <a:off x="5255363" y="2571750"/>
            <a:ext cx="2454160" cy="2251311"/>
          </a:xfrm>
          <a:prstGeom prst="rect">
            <a:avLst/>
          </a:prstGeom>
          <a:noFill/>
          <a:ln>
            <a:noFill/>
          </a:ln>
        </p:spPr>
      </p:pic>
      <p:sp>
        <p:nvSpPr>
          <p:cNvPr id="10" name="TextBox 9">
            <a:extLst>
              <a:ext uri="{FF2B5EF4-FFF2-40B4-BE49-F238E27FC236}">
                <a16:creationId xmlns:a16="http://schemas.microsoft.com/office/drawing/2014/main" id="{3288B66D-A427-484B-839C-D54766D0AB57}"/>
              </a:ext>
            </a:extLst>
          </p:cNvPr>
          <p:cNvSpPr txBox="1"/>
          <p:nvPr/>
        </p:nvSpPr>
        <p:spPr>
          <a:xfrm>
            <a:off x="4196443" y="4774168"/>
            <a:ext cx="4572000" cy="261610"/>
          </a:xfrm>
          <a:prstGeom prst="rect">
            <a:avLst/>
          </a:prstGeom>
          <a:noFill/>
        </p:spPr>
        <p:txBody>
          <a:bodyPr wrap="square">
            <a:spAutoFit/>
          </a:bodyPr>
          <a:lstStyle/>
          <a:p>
            <a:pPr algn="ctr"/>
            <a:r>
              <a:rPr lang="en-IN" sz="1100" dirty="0">
                <a:latin typeface="Times New Roman" panose="02020603050405020304" pitchFamily="18" charset="0"/>
                <a:cs typeface="Times New Roman" panose="02020603050405020304" pitchFamily="18" charset="0"/>
              </a:rPr>
              <a:t>Fig9: </a:t>
            </a:r>
            <a:r>
              <a:rPr lang="en-IN" sz="1100" dirty="0" err="1">
                <a:latin typeface="Times New Roman" panose="02020603050405020304" pitchFamily="18" charset="0"/>
                <a:cs typeface="Times New Roman" panose="02020603050405020304" pitchFamily="18" charset="0"/>
              </a:rPr>
              <a:t>Vaman</a:t>
            </a:r>
            <a:r>
              <a:rPr lang="en-IN" sz="1100" dirty="0">
                <a:latin typeface="Times New Roman" panose="02020603050405020304" pitchFamily="18" charset="0"/>
                <a:cs typeface="Times New Roman" panose="02020603050405020304" pitchFamily="18" charset="0"/>
              </a:rPr>
              <a:t> - ESP32 Hotspot </a:t>
            </a:r>
            <a:r>
              <a:rPr lang="en-IN" sz="1100" dirty="0" err="1">
                <a:latin typeface="Times New Roman" panose="02020603050405020304" pitchFamily="18" charset="0"/>
                <a:cs typeface="Times New Roman" panose="02020603050405020304" pitchFamily="18" charset="0"/>
              </a:rPr>
              <a:t>Connctions</a:t>
            </a:r>
            <a:endParaRPr lang="en-IN"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747128" y="22730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Times New Roman" panose="02020603050405020304" pitchFamily="18" charset="0"/>
                <a:cs typeface="Times New Roman" panose="02020603050405020304" pitchFamily="18" charset="0"/>
              </a:rPr>
              <a:t>Contents </a:t>
            </a:r>
            <a:endParaRPr sz="3000" dirty="0">
              <a:latin typeface="Times New Roman" panose="02020603050405020304" pitchFamily="18" charset="0"/>
              <a:cs typeface="Times New Roman" panose="02020603050405020304" pitchFamily="18" charset="0"/>
            </a:endParaRPr>
          </a:p>
        </p:txBody>
      </p:sp>
      <p:sp>
        <p:nvSpPr>
          <p:cNvPr id="62" name="Google Shape;62;p14"/>
          <p:cNvSpPr txBox="1">
            <a:spLocks noGrp="1"/>
          </p:cNvSpPr>
          <p:nvPr>
            <p:ph type="body" idx="1"/>
          </p:nvPr>
        </p:nvSpPr>
        <p:spPr>
          <a:xfrm>
            <a:off x="747128" y="923873"/>
            <a:ext cx="7297414" cy="3909382"/>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Introduction </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Objective </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Literature Survey</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Data Handling</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Hardware Programming</a:t>
            </a:r>
          </a:p>
          <a:p>
            <a:pPr>
              <a:buFont typeface="Arial" panose="020B0604020202020204" pitchFamily="34" charset="0"/>
              <a:buChar char="•"/>
            </a:pPr>
            <a:r>
              <a:rPr lang="en-US" sz="2000" cap="none" dirty="0" err="1">
                <a:latin typeface="Times New Roman" panose="02020603050405020304" pitchFamily="18" charset="0"/>
                <a:cs typeface="Times New Roman" panose="02020603050405020304" pitchFamily="18" charset="0"/>
              </a:rPr>
              <a:t>Vaman</a:t>
            </a:r>
            <a:r>
              <a:rPr lang="en-US" sz="2000" cap="none" dirty="0">
                <a:latin typeface="Times New Roman" panose="02020603050405020304" pitchFamily="18" charset="0"/>
                <a:cs typeface="Times New Roman" panose="02020603050405020304" pitchFamily="18" charset="0"/>
              </a:rPr>
              <a:t> Board</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Inter-Chip Communications Using </a:t>
            </a:r>
            <a:r>
              <a:rPr lang="en-US" sz="2000" cap="none" dirty="0" err="1">
                <a:latin typeface="Times New Roman" panose="02020603050405020304" pitchFamily="18" charset="0"/>
                <a:cs typeface="Times New Roman" panose="02020603050405020304" pitchFamily="18" charset="0"/>
              </a:rPr>
              <a:t>Vaman</a:t>
            </a:r>
            <a:r>
              <a:rPr lang="en-US" sz="2000" cap="none" dirty="0">
                <a:latin typeface="Times New Roman" panose="02020603050405020304" pitchFamily="18" charset="0"/>
                <a:cs typeface="Times New Roman" panose="02020603050405020304" pitchFamily="18" charset="0"/>
              </a:rPr>
              <a:t> Board</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Conclusions</a:t>
            </a:r>
          </a:p>
          <a:p>
            <a:pPr>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Times New Roman" panose="02020603050405020304" pitchFamily="18" charset="0"/>
                <a:cs typeface="Times New Roman" panose="02020603050405020304" pitchFamily="18" charset="0"/>
              </a:rPr>
              <a:t>VAMAN - FPGA</a:t>
            </a:r>
            <a:endParaRPr sz="3000" dirty="0">
              <a:latin typeface="Times New Roman" panose="02020603050405020304" pitchFamily="18" charset="0"/>
              <a:cs typeface="Times New Roman" panose="02020603050405020304" pitchFamily="18" charset="0"/>
            </a:endParaRPr>
          </a:p>
        </p:txBody>
      </p:sp>
      <p:sp>
        <p:nvSpPr>
          <p:cNvPr id="210" name="Google Shape;210;p35"/>
          <p:cNvSpPr txBox="1">
            <a:spLocks noGrp="1"/>
          </p:cNvSpPr>
          <p:nvPr>
            <p:ph type="body" idx="1"/>
          </p:nvPr>
        </p:nvSpPr>
        <p:spPr>
          <a:xfrm>
            <a:off x="311700" y="1152475"/>
            <a:ext cx="8832300" cy="1677811"/>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The FPGA on the </a:t>
            </a:r>
            <a:r>
              <a:rPr lang="en-US" sz="2000" cap="none" dirty="0" err="1">
                <a:latin typeface="Times New Roman" panose="02020603050405020304" pitchFamily="18" charset="0"/>
                <a:cs typeface="Times New Roman" panose="02020603050405020304" pitchFamily="18" charset="0"/>
              </a:rPr>
              <a:t>Vaman</a:t>
            </a:r>
            <a:r>
              <a:rPr lang="en-US" sz="2000" cap="none" dirty="0">
                <a:latin typeface="Times New Roman" panose="02020603050405020304" pitchFamily="18" charset="0"/>
                <a:cs typeface="Times New Roman" panose="02020603050405020304" pitchFamily="18" charset="0"/>
              </a:rPr>
              <a:t>-pygmy board offers programmable logic resources.</a:t>
            </a:r>
          </a:p>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It enables developers to implement custom digital circuits and perform hardware accelerated computations.</a:t>
            </a:r>
          </a:p>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Verilog coding is used to program FPGA in Vaman.</a:t>
            </a:r>
          </a:p>
          <a:p>
            <a:pPr marL="114300" indent="0" algn="just">
              <a:buNone/>
            </a:pPr>
            <a:endParaRPr lang="en-IN" sz="2000" cap="none"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F599406-C2EF-4905-A6A1-5E46080C5428}"/>
              </a:ext>
            </a:extLst>
          </p:cNvPr>
          <p:cNvSpPr txBox="1"/>
          <p:nvPr/>
        </p:nvSpPr>
        <p:spPr>
          <a:xfrm>
            <a:off x="311700" y="2688037"/>
            <a:ext cx="4604656" cy="553998"/>
          </a:xfrm>
          <a:prstGeom prst="rect">
            <a:avLst/>
          </a:prstGeom>
          <a:noFill/>
        </p:spPr>
        <p:txBody>
          <a:bodyPr wrap="square">
            <a:spAutoFit/>
          </a:bodyPr>
          <a:lstStyle/>
          <a:p>
            <a:r>
              <a:rPr lang="en-US" sz="3000" dirty="0">
                <a:latin typeface="Times New Roman" panose="02020603050405020304" pitchFamily="18" charset="0"/>
                <a:cs typeface="Times New Roman" panose="02020603050405020304" pitchFamily="18" charset="0"/>
              </a:rPr>
              <a:t>FPGA Advantages</a:t>
            </a:r>
            <a:endParaRPr lang="en-IN" sz="3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7B60C580-2E6B-4331-8A00-445263191FF7}"/>
              </a:ext>
            </a:extLst>
          </p:cNvPr>
          <p:cNvSpPr txBox="1"/>
          <p:nvPr/>
        </p:nvSpPr>
        <p:spPr>
          <a:xfrm>
            <a:off x="440872" y="3350185"/>
            <a:ext cx="4604656" cy="1015663"/>
          </a:xfrm>
          <a:prstGeom prst="rect">
            <a:avLst/>
          </a:prstGeom>
          <a:noFill/>
        </p:spPr>
        <p:txBody>
          <a:bodyPr wrap="square">
            <a:spAutoFit/>
          </a:bodyPr>
          <a:lstStyle/>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Flexibility </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Hardware Acceleration </a:t>
            </a:r>
          </a:p>
          <a:p>
            <a:pPr marL="342900" indent="-342900"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Reconfigurability</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93B28-09E1-4ACE-8C3D-9761977119EA}"/>
              </a:ext>
            </a:extLst>
          </p:cNvPr>
          <p:cNvSpPr>
            <a:spLocks noGrp="1"/>
          </p:cNvSpPr>
          <p:nvPr>
            <p:ph type="title"/>
          </p:nvPr>
        </p:nvSpPr>
        <p:spPr>
          <a:xfrm>
            <a:off x="100408" y="285530"/>
            <a:ext cx="7476395" cy="572700"/>
          </a:xfrm>
        </p:spPr>
        <p:txBody>
          <a:bodyPr>
            <a:noAutofit/>
          </a:bodyPr>
          <a:lstStyle/>
          <a:p>
            <a:r>
              <a:rPr lang="en-US" sz="3000" dirty="0">
                <a:latin typeface="Times New Roman" panose="02020603050405020304" pitchFamily="18" charset="0"/>
                <a:cs typeface="Times New Roman" panose="02020603050405020304" pitchFamily="18" charset="0"/>
              </a:rPr>
              <a:t>Math computing using Vaman ESP</a:t>
            </a:r>
            <a:br>
              <a:rPr lang="en-US" sz="3000" dirty="0">
                <a:latin typeface="Times New Roman" panose="02020603050405020304" pitchFamily="18" charset="0"/>
                <a:cs typeface="Times New Roman" panose="02020603050405020304" pitchFamily="18" charset="0"/>
              </a:rPr>
            </a:b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D346219-DBA0-4970-8B73-79183D0E01C2}"/>
              </a:ext>
            </a:extLst>
          </p:cNvPr>
          <p:cNvSpPr>
            <a:spLocks noGrp="1"/>
          </p:cNvSpPr>
          <p:nvPr>
            <p:ph type="body" idx="1"/>
          </p:nvPr>
        </p:nvSpPr>
        <p:spPr>
          <a:xfrm>
            <a:off x="100408" y="1195597"/>
            <a:ext cx="8943183" cy="3811228"/>
          </a:xfrm>
        </p:spPr>
        <p:txBody>
          <a:bodyPr>
            <a:noAutofit/>
          </a:bodyPr>
          <a:lstStyle/>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To leverage the computational capabilities of the ESP32 microcontroller to solve mathematical problems.</a:t>
            </a:r>
          </a:p>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Steps required to execute code with ESP in Vaman:</a:t>
            </a:r>
          </a:p>
          <a:p>
            <a:pPr marL="0" indent="0" algn="just">
              <a:buNone/>
            </a:pPr>
            <a:r>
              <a:rPr lang="en-IN" sz="2000" cap="none" dirty="0">
                <a:latin typeface="Times New Roman" panose="02020603050405020304" pitchFamily="18" charset="0"/>
                <a:cs typeface="Times New Roman" panose="02020603050405020304" pitchFamily="18" charset="0"/>
              </a:rPr>
              <a:t>         1.  Code execution</a:t>
            </a:r>
          </a:p>
          <a:p>
            <a:pPr marL="0" indent="0" algn="just">
              <a:buNone/>
            </a:pPr>
            <a:r>
              <a:rPr lang="en-IN" sz="2000" cap="none" dirty="0">
                <a:latin typeface="Times New Roman" panose="02020603050405020304" pitchFamily="18" charset="0"/>
                <a:cs typeface="Times New Roman" panose="02020603050405020304" pitchFamily="18" charset="0"/>
              </a:rPr>
              <a:t>         2.  Firmware upload</a:t>
            </a:r>
          </a:p>
          <a:p>
            <a:pPr marL="0" indent="0" algn="just">
              <a:buNone/>
            </a:pPr>
            <a:r>
              <a:rPr lang="en-IN" sz="2000" cap="none" dirty="0">
                <a:latin typeface="Times New Roman" panose="02020603050405020304" pitchFamily="18" charset="0"/>
                <a:cs typeface="Times New Roman" panose="02020603050405020304" pitchFamily="18" charset="0"/>
              </a:rPr>
              <a:t>         3.  Wi-fi connection</a:t>
            </a:r>
          </a:p>
          <a:p>
            <a:pPr marL="0" indent="0" algn="just">
              <a:buNone/>
            </a:pPr>
            <a:r>
              <a:rPr lang="en-IN" sz="2000" cap="none" dirty="0">
                <a:latin typeface="Times New Roman" panose="02020603050405020304" pitchFamily="18" charset="0"/>
                <a:cs typeface="Times New Roman" panose="02020603050405020304" pitchFamily="18" charset="0"/>
              </a:rPr>
              <a:t>         4.  Accessing IP address</a:t>
            </a:r>
          </a:p>
          <a:p>
            <a:pPr marL="0" indent="0" algn="just">
              <a:buNone/>
            </a:pPr>
            <a:r>
              <a:rPr lang="en-IN" sz="2000" cap="none" dirty="0">
                <a:latin typeface="Times New Roman" panose="02020603050405020304" pitchFamily="18" charset="0"/>
                <a:cs typeface="Times New Roman" panose="02020603050405020304" pitchFamily="18" charset="0"/>
              </a:rPr>
              <a:t>         5.  Accessing web server</a:t>
            </a:r>
          </a:p>
          <a:p>
            <a:pPr marL="0" indent="0" algn="just">
              <a:buNone/>
            </a:pPr>
            <a:r>
              <a:rPr lang="en-IN" sz="2000" cap="none" dirty="0">
                <a:latin typeface="Times New Roman" panose="02020603050405020304" pitchFamily="18" charset="0"/>
                <a:cs typeface="Times New Roman" panose="02020603050405020304" pitchFamily="18" charset="0"/>
              </a:rPr>
              <a:t>         6.  Interacting with web interface</a:t>
            </a:r>
          </a:p>
          <a:p>
            <a:pPr algn="just"/>
            <a:endParaRPr lang="en-IN"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9389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E7DA5-7321-4204-A906-E6540444B72E}"/>
              </a:ext>
            </a:extLst>
          </p:cNvPr>
          <p:cNvSpPr>
            <a:spLocks noGrp="1"/>
          </p:cNvSpPr>
          <p:nvPr>
            <p:ph type="title"/>
          </p:nvPr>
        </p:nvSpPr>
        <p:spPr>
          <a:xfrm>
            <a:off x="311700" y="445025"/>
            <a:ext cx="3675509" cy="572700"/>
          </a:xfrm>
        </p:spPr>
        <p:txBody>
          <a:bodyPr>
            <a:noAutofit/>
          </a:bodyPr>
          <a:lstStyle/>
          <a:p>
            <a:pPr algn="l"/>
            <a:r>
              <a:rPr lang="en-US" sz="3000" dirty="0">
                <a:latin typeface="Times New Roman" panose="02020603050405020304" pitchFamily="18" charset="0"/>
                <a:cs typeface="Times New Roman" panose="02020603050405020304" pitchFamily="18" charset="0"/>
              </a:rPr>
              <a:t>Example</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6C9C9CE-DF2D-4694-88FD-3D55A04D4582}"/>
              </a:ext>
            </a:extLst>
          </p:cNvPr>
          <p:cNvSpPr>
            <a:spLocks noGrp="1"/>
          </p:cNvSpPr>
          <p:nvPr>
            <p:ph type="body" idx="1"/>
          </p:nvPr>
        </p:nvSpPr>
        <p:spPr>
          <a:xfrm>
            <a:off x="311700" y="1152475"/>
            <a:ext cx="4924329" cy="867711"/>
          </a:xfrm>
        </p:spPr>
        <p:txBody>
          <a:bodyPr>
            <a:normAutofit lnSpcReduction="10000"/>
          </a:bodyPr>
          <a:lstStyle/>
          <a:p>
            <a:pPr algn="just"/>
            <a:r>
              <a:rPr lang="en-GB" sz="2000" cap="none" dirty="0">
                <a:latin typeface="Times New Roman" panose="02020603050405020304" pitchFamily="18" charset="0"/>
                <a:cs typeface="Times New Roman" panose="02020603050405020304" pitchFamily="18" charset="0"/>
              </a:rPr>
              <a:t>To find the mat-</a:t>
            </a:r>
            <a:r>
              <a:rPr lang="en-GB" sz="2000" cap="none" dirty="0" err="1">
                <a:latin typeface="Times New Roman" panose="02020603050405020304" pitchFamily="18" charset="0"/>
                <a:cs typeface="Times New Roman" panose="02020603050405020304" pitchFamily="18" charset="0"/>
              </a:rPr>
              <a:t>alg</a:t>
            </a:r>
            <a:r>
              <a:rPr lang="en-GB" sz="2000" cap="none" dirty="0">
                <a:latin typeface="Times New Roman" panose="02020603050405020304" pitchFamily="18" charset="0"/>
                <a:cs typeface="Times New Roman" panose="02020603050405020304" pitchFamily="18" charset="0"/>
              </a:rPr>
              <a:t> of the triangle by using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-ESP? </a:t>
            </a:r>
            <a:endParaRPr lang="en-IN" sz="2000" cap="none"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6EA9AFA-1A58-4CF2-ADA1-39337C37074A}"/>
              </a:ext>
            </a:extLst>
          </p:cNvPr>
          <p:cNvPicPr>
            <a:picLocks noChangeAspect="1"/>
          </p:cNvPicPr>
          <p:nvPr/>
        </p:nvPicPr>
        <p:blipFill rotWithShape="1">
          <a:blip r:embed="rId2"/>
          <a:srcRect t="12436" r="20344"/>
          <a:stretch/>
        </p:blipFill>
        <p:spPr>
          <a:xfrm>
            <a:off x="5301543" y="576943"/>
            <a:ext cx="3112913" cy="4040664"/>
          </a:xfrm>
          <a:prstGeom prst="rect">
            <a:avLst/>
          </a:prstGeom>
        </p:spPr>
      </p:pic>
      <p:sp>
        <p:nvSpPr>
          <p:cNvPr id="7" name="TextBox 6">
            <a:extLst>
              <a:ext uri="{FF2B5EF4-FFF2-40B4-BE49-F238E27FC236}">
                <a16:creationId xmlns:a16="http://schemas.microsoft.com/office/drawing/2014/main" id="{7EF75C2E-886D-4D34-97D9-0EE1825C5A9F}"/>
              </a:ext>
            </a:extLst>
          </p:cNvPr>
          <p:cNvSpPr txBox="1"/>
          <p:nvPr/>
        </p:nvSpPr>
        <p:spPr>
          <a:xfrm>
            <a:off x="284168" y="4238478"/>
            <a:ext cx="4572000" cy="307777"/>
          </a:xfrm>
          <a:prstGeom prst="rect">
            <a:avLst/>
          </a:prstGeom>
          <a:noFill/>
        </p:spPr>
        <p:txBody>
          <a:bodyPr wrap="square">
            <a:spAutoFit/>
          </a:bodyPr>
          <a:lstStyle/>
          <a:p>
            <a:pPr algn="ctr"/>
            <a:r>
              <a:rPr lang="en-IN" sz="1400" dirty="0">
                <a:latin typeface="Times New Roman" panose="02020603050405020304" pitchFamily="18" charset="0"/>
                <a:cs typeface="Times New Roman" panose="02020603050405020304" pitchFamily="18" charset="0"/>
              </a:rPr>
              <a:t>Fig10: Mat-</a:t>
            </a:r>
            <a:r>
              <a:rPr lang="en-IN" sz="1400" dirty="0" err="1">
                <a:latin typeface="Times New Roman" panose="02020603050405020304" pitchFamily="18" charset="0"/>
                <a:cs typeface="Times New Roman" panose="02020603050405020304" pitchFamily="18" charset="0"/>
              </a:rPr>
              <a:t>alg</a:t>
            </a:r>
            <a:r>
              <a:rPr lang="en-IN" sz="1400" dirty="0">
                <a:latin typeface="Times New Roman" panose="02020603050405020304" pitchFamily="18" charset="0"/>
                <a:cs typeface="Times New Roman" panose="02020603050405020304" pitchFamily="18" charset="0"/>
              </a:rPr>
              <a:t> calculation in Web page </a:t>
            </a:r>
          </a:p>
        </p:txBody>
      </p:sp>
      <p:sp>
        <p:nvSpPr>
          <p:cNvPr id="10" name="TextBox 9">
            <a:extLst>
              <a:ext uri="{FF2B5EF4-FFF2-40B4-BE49-F238E27FC236}">
                <a16:creationId xmlns:a16="http://schemas.microsoft.com/office/drawing/2014/main" id="{55C1561F-AE2B-435D-84D0-0B9E00AE2E5B}"/>
              </a:ext>
            </a:extLst>
          </p:cNvPr>
          <p:cNvSpPr txBox="1"/>
          <p:nvPr/>
        </p:nvSpPr>
        <p:spPr>
          <a:xfrm>
            <a:off x="4572000" y="4688958"/>
            <a:ext cx="4572000" cy="307777"/>
          </a:xfrm>
          <a:prstGeom prst="rect">
            <a:avLst/>
          </a:prstGeom>
          <a:noFill/>
        </p:spPr>
        <p:txBody>
          <a:bodyPr wrap="square">
            <a:spAutoFit/>
          </a:bodyPr>
          <a:lstStyle/>
          <a:p>
            <a:pPr algn="ctr"/>
            <a:r>
              <a:rPr lang="en-IN" sz="1400" dirty="0">
                <a:latin typeface="Times New Roman" panose="02020603050405020304" pitchFamily="18" charset="0"/>
                <a:cs typeface="Times New Roman" panose="02020603050405020304" pitchFamily="18" charset="0"/>
              </a:rPr>
              <a:t>Fig11: Output for mat-</a:t>
            </a:r>
            <a:r>
              <a:rPr lang="en-IN" sz="1400" dirty="0" err="1">
                <a:latin typeface="Times New Roman" panose="02020603050405020304" pitchFamily="18" charset="0"/>
                <a:cs typeface="Times New Roman" panose="02020603050405020304" pitchFamily="18" charset="0"/>
              </a:rPr>
              <a:t>alg</a:t>
            </a:r>
            <a:r>
              <a:rPr lang="en-IN" sz="1400" dirty="0">
                <a:latin typeface="Times New Roman" panose="02020603050405020304" pitchFamily="18" charset="0"/>
                <a:cs typeface="Times New Roman" panose="02020603050405020304" pitchFamily="18" charset="0"/>
              </a:rPr>
              <a:t> in Web page </a:t>
            </a:r>
          </a:p>
        </p:txBody>
      </p:sp>
      <p:pic>
        <p:nvPicPr>
          <p:cNvPr id="6" name="Picture 5">
            <a:extLst>
              <a:ext uri="{FF2B5EF4-FFF2-40B4-BE49-F238E27FC236}">
                <a16:creationId xmlns:a16="http://schemas.microsoft.com/office/drawing/2014/main" id="{3F1F0E85-4DFF-4CF9-82DE-3978CCB5F9D7}"/>
              </a:ext>
            </a:extLst>
          </p:cNvPr>
          <p:cNvPicPr>
            <a:picLocks noChangeAspect="1"/>
          </p:cNvPicPr>
          <p:nvPr/>
        </p:nvPicPr>
        <p:blipFill>
          <a:blip r:embed="rId3"/>
          <a:stretch>
            <a:fillRect/>
          </a:stretch>
        </p:blipFill>
        <p:spPr>
          <a:xfrm>
            <a:off x="957943" y="2154936"/>
            <a:ext cx="3112913" cy="2083542"/>
          </a:xfrm>
          <a:prstGeom prst="rect">
            <a:avLst/>
          </a:prstGeom>
        </p:spPr>
      </p:pic>
    </p:spTree>
    <p:extLst>
      <p:ext uri="{BB962C8B-B14F-4D97-AF65-F5344CB8AC3E}">
        <p14:creationId xmlns:p14="http://schemas.microsoft.com/office/powerpoint/2010/main" val="31577310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50E11-6B21-4889-8CCA-5C171E9B6C03}"/>
              </a:ext>
            </a:extLst>
          </p:cNvPr>
          <p:cNvSpPr>
            <a:spLocks noGrp="1"/>
          </p:cNvSpPr>
          <p:nvPr>
            <p:ph type="title"/>
          </p:nvPr>
        </p:nvSpPr>
        <p:spPr>
          <a:xfrm>
            <a:off x="311700" y="477682"/>
            <a:ext cx="8520600" cy="572700"/>
          </a:xfrm>
        </p:spPr>
        <p:txBody>
          <a:bodyPr>
            <a:noAutofit/>
          </a:bodyPr>
          <a:lstStyle/>
          <a:p>
            <a:pPr algn="l"/>
            <a:r>
              <a:rPr lang="en-US" sz="3000" dirty="0">
                <a:latin typeface="Times New Roman" panose="02020603050405020304" pitchFamily="18" charset="0"/>
                <a:cs typeface="Times New Roman" panose="02020603050405020304" pitchFamily="18" charset="0"/>
              </a:rPr>
              <a:t>Inter-chip communication</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CF1A1C42-0F6A-4704-B35F-45DD6E75E302}"/>
              </a:ext>
            </a:extLst>
          </p:cNvPr>
          <p:cNvSpPr>
            <a:spLocks noGrp="1"/>
          </p:cNvSpPr>
          <p:nvPr>
            <p:ph type="body" idx="1"/>
          </p:nvPr>
        </p:nvSpPr>
        <p:spPr>
          <a:xfrm>
            <a:off x="311700" y="1531702"/>
            <a:ext cx="8520600" cy="3252949"/>
          </a:xfrm>
        </p:spPr>
        <p:txBody>
          <a:bodyPr>
            <a:normAutofit lnSpcReduction="10000"/>
          </a:bodyPr>
          <a:lstStyle/>
          <a:p>
            <a:pPr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It demonstrates how various platforms on the Vaman (ESP32, ARM, FPGA) can communicate with each other through various protocols.</a:t>
            </a:r>
          </a:p>
          <a:p>
            <a:pPr marL="114300" indent="0" algn="just">
              <a:buNone/>
            </a:pPr>
            <a:endParaRPr lang="en-US" sz="2000" cap="none"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cap="none" dirty="0">
                <a:latin typeface="Times New Roman" panose="02020603050405020304" pitchFamily="18" charset="0"/>
                <a:cs typeface="Times New Roman" panose="02020603050405020304" pitchFamily="18" charset="0"/>
              </a:rPr>
              <a:t>The communication could be between</a:t>
            </a:r>
          </a:p>
          <a:p>
            <a:pPr marL="0" indent="0">
              <a:buNone/>
            </a:pPr>
            <a:r>
              <a:rPr lang="en-IN" sz="2000" cap="none" dirty="0">
                <a:latin typeface="Times New Roman" panose="02020603050405020304" pitchFamily="18" charset="0"/>
                <a:cs typeface="Times New Roman" panose="02020603050405020304" pitchFamily="18" charset="0"/>
              </a:rPr>
              <a:t>	1.ESP to ARM</a:t>
            </a:r>
          </a:p>
          <a:p>
            <a:pPr marL="0" indent="0">
              <a:buNone/>
            </a:pPr>
            <a:r>
              <a:rPr lang="en-IN" sz="2000" cap="none" dirty="0">
                <a:latin typeface="Times New Roman" panose="02020603050405020304" pitchFamily="18" charset="0"/>
                <a:cs typeface="Times New Roman" panose="02020603050405020304" pitchFamily="18" charset="0"/>
              </a:rPr>
              <a:t>	2.ARM to FPGA</a:t>
            </a:r>
          </a:p>
          <a:p>
            <a:pPr marL="0" indent="0">
              <a:buNone/>
            </a:pPr>
            <a:r>
              <a:rPr lang="en-IN" sz="2000" cap="none" dirty="0">
                <a:latin typeface="Times New Roman" panose="02020603050405020304" pitchFamily="18" charset="0"/>
                <a:cs typeface="Times New Roman" panose="02020603050405020304" pitchFamily="18" charset="0"/>
              </a:rPr>
              <a:t>	3.ESP to FPGA</a:t>
            </a:r>
          </a:p>
          <a:p>
            <a:pPr algn="just">
              <a:buFont typeface="Arial" panose="020B0604020202020204" pitchFamily="34" charset="0"/>
              <a:buChar char="•"/>
            </a:pPr>
            <a:endParaRPr lang="en-IN" sz="2000" cap="none" dirty="0">
              <a:latin typeface="Times New Roman" panose="02020603050405020304" pitchFamily="18" charset="0"/>
              <a:cs typeface="Times New Roman" panose="02020603050405020304" pitchFamily="18" charset="0"/>
            </a:endParaRPr>
          </a:p>
          <a:p>
            <a:pPr marL="114300" indent="0" algn="just">
              <a:buNone/>
            </a:pPr>
            <a:r>
              <a:rPr lang="en-IN" sz="2000" cap="none"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24868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CCC01-54A1-4F73-8AF1-7FA02B5DB669}"/>
              </a:ext>
            </a:extLst>
          </p:cNvPr>
          <p:cNvSpPr>
            <a:spLocks noGrp="1"/>
          </p:cNvSpPr>
          <p:nvPr>
            <p:ph type="title"/>
          </p:nvPr>
        </p:nvSpPr>
        <p:spPr>
          <a:xfrm>
            <a:off x="311700" y="423253"/>
            <a:ext cx="8520600" cy="572700"/>
          </a:xfrm>
        </p:spPr>
        <p:txBody>
          <a:bodyPr>
            <a:noAutofit/>
          </a:bodyPr>
          <a:lstStyle/>
          <a:p>
            <a:pPr algn="l"/>
            <a:r>
              <a:rPr lang="en-IN" sz="3000" dirty="0">
                <a:latin typeface="Times New Roman" panose="02020603050405020304" pitchFamily="18" charset="0"/>
                <a:cs typeface="Times New Roman" panose="02020603050405020304" pitchFamily="18" charset="0"/>
              </a:rPr>
              <a:t>block diagram</a:t>
            </a:r>
          </a:p>
        </p:txBody>
      </p:sp>
      <p:grpSp>
        <p:nvGrpSpPr>
          <p:cNvPr id="37" name="Group 36">
            <a:extLst>
              <a:ext uri="{FF2B5EF4-FFF2-40B4-BE49-F238E27FC236}">
                <a16:creationId xmlns:a16="http://schemas.microsoft.com/office/drawing/2014/main" id="{0C15508E-8687-400F-BF79-910BCCC6BB74}"/>
              </a:ext>
            </a:extLst>
          </p:cNvPr>
          <p:cNvGrpSpPr/>
          <p:nvPr/>
        </p:nvGrpSpPr>
        <p:grpSpPr>
          <a:xfrm>
            <a:off x="838199" y="1719943"/>
            <a:ext cx="7620001" cy="1981200"/>
            <a:chOff x="1121229" y="1566343"/>
            <a:chExt cx="7848600" cy="2010814"/>
          </a:xfrm>
        </p:grpSpPr>
        <p:sp>
          <p:nvSpPr>
            <p:cNvPr id="4" name="Rectangle 3">
              <a:extLst>
                <a:ext uri="{FF2B5EF4-FFF2-40B4-BE49-F238E27FC236}">
                  <a16:creationId xmlns:a16="http://schemas.microsoft.com/office/drawing/2014/main" id="{DC46FF6B-7556-4284-9AF2-9A152EAE5BC3}"/>
                </a:ext>
              </a:extLst>
            </p:cNvPr>
            <p:cNvSpPr/>
            <p:nvPr/>
          </p:nvSpPr>
          <p:spPr>
            <a:xfrm>
              <a:off x="3907972" y="3004457"/>
              <a:ext cx="1665514" cy="5727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FPGA</a:t>
              </a:r>
            </a:p>
          </p:txBody>
        </p:sp>
        <p:sp>
          <p:nvSpPr>
            <p:cNvPr id="5" name="Rectangle 4">
              <a:extLst>
                <a:ext uri="{FF2B5EF4-FFF2-40B4-BE49-F238E27FC236}">
                  <a16:creationId xmlns:a16="http://schemas.microsoft.com/office/drawing/2014/main" id="{BC7AA220-14F0-48B8-9385-8CE7DB0CAAA7}"/>
                </a:ext>
              </a:extLst>
            </p:cNvPr>
            <p:cNvSpPr/>
            <p:nvPr/>
          </p:nvSpPr>
          <p:spPr>
            <a:xfrm>
              <a:off x="1121229" y="2996893"/>
              <a:ext cx="1665514" cy="5727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ESP</a:t>
              </a:r>
            </a:p>
          </p:txBody>
        </p:sp>
        <p:sp>
          <p:nvSpPr>
            <p:cNvPr id="6" name="Rectangle 5">
              <a:extLst>
                <a:ext uri="{FF2B5EF4-FFF2-40B4-BE49-F238E27FC236}">
                  <a16:creationId xmlns:a16="http://schemas.microsoft.com/office/drawing/2014/main" id="{57BAF6CD-550C-40DB-AD50-B0BA271080CE}"/>
                </a:ext>
              </a:extLst>
            </p:cNvPr>
            <p:cNvSpPr/>
            <p:nvPr/>
          </p:nvSpPr>
          <p:spPr>
            <a:xfrm>
              <a:off x="6520543" y="3004457"/>
              <a:ext cx="2449286" cy="5727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Seven segment/LCD Display</a:t>
              </a:r>
            </a:p>
          </p:txBody>
        </p:sp>
        <p:sp>
          <p:nvSpPr>
            <p:cNvPr id="7" name="Rectangle 6">
              <a:extLst>
                <a:ext uri="{FF2B5EF4-FFF2-40B4-BE49-F238E27FC236}">
                  <a16:creationId xmlns:a16="http://schemas.microsoft.com/office/drawing/2014/main" id="{D443A3B7-9125-4804-BD75-080E870152D0}"/>
                </a:ext>
              </a:extLst>
            </p:cNvPr>
            <p:cNvSpPr/>
            <p:nvPr/>
          </p:nvSpPr>
          <p:spPr>
            <a:xfrm>
              <a:off x="3907972" y="1566343"/>
              <a:ext cx="1665514" cy="5727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Web Page</a:t>
              </a:r>
            </a:p>
          </p:txBody>
        </p:sp>
        <p:cxnSp>
          <p:nvCxnSpPr>
            <p:cNvPr id="9" name="Connector: Elbow 8">
              <a:extLst>
                <a:ext uri="{FF2B5EF4-FFF2-40B4-BE49-F238E27FC236}">
                  <a16:creationId xmlns:a16="http://schemas.microsoft.com/office/drawing/2014/main" id="{90B9C9E9-3C8E-4DF1-B6CA-61617DF0392F}"/>
                </a:ext>
              </a:extLst>
            </p:cNvPr>
            <p:cNvCxnSpPr>
              <a:stCxn id="7" idx="1"/>
              <a:endCxn id="5" idx="0"/>
            </p:cNvCxnSpPr>
            <p:nvPr/>
          </p:nvCxnSpPr>
          <p:spPr>
            <a:xfrm rot="10800000" flipV="1">
              <a:off x="1953986" y="1852693"/>
              <a:ext cx="1953986" cy="1144200"/>
            </a:xfrm>
            <a:prstGeom prst="bentConnector2">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98DD5EFD-7591-43CE-A154-41B832D78802}"/>
                </a:ext>
              </a:extLst>
            </p:cNvPr>
            <p:cNvCxnSpPr>
              <a:cxnSpLocks/>
              <a:stCxn id="4" idx="3"/>
              <a:endCxn id="6" idx="1"/>
            </p:cNvCxnSpPr>
            <p:nvPr/>
          </p:nvCxnSpPr>
          <p:spPr>
            <a:xfrm>
              <a:off x="5573486" y="3290807"/>
              <a:ext cx="94705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8C06A84D-3FFE-4526-8574-B83728511723}"/>
                </a:ext>
              </a:extLst>
            </p:cNvPr>
            <p:cNvCxnSpPr>
              <a:stCxn id="4" idx="1"/>
              <a:endCxn id="5" idx="3"/>
            </p:cNvCxnSpPr>
            <p:nvPr/>
          </p:nvCxnSpPr>
          <p:spPr>
            <a:xfrm flipH="1" flipV="1">
              <a:off x="2786743" y="3283243"/>
              <a:ext cx="1121229" cy="7564"/>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grpSp>
      <p:sp>
        <p:nvSpPr>
          <p:cNvPr id="38" name="TextBox 37">
            <a:extLst>
              <a:ext uri="{FF2B5EF4-FFF2-40B4-BE49-F238E27FC236}">
                <a16:creationId xmlns:a16="http://schemas.microsoft.com/office/drawing/2014/main" id="{25D56431-1A2A-4B55-9B69-103CA5B156DA}"/>
              </a:ext>
            </a:extLst>
          </p:cNvPr>
          <p:cNvSpPr txBox="1"/>
          <p:nvPr/>
        </p:nvSpPr>
        <p:spPr>
          <a:xfrm>
            <a:off x="2264229" y="4201886"/>
            <a:ext cx="4299857" cy="261610"/>
          </a:xfrm>
          <a:prstGeom prst="rect">
            <a:avLst/>
          </a:prstGeom>
          <a:noFill/>
        </p:spPr>
        <p:txBody>
          <a:bodyPr wrap="square" rtlCol="0">
            <a:spAutoFit/>
          </a:bodyPr>
          <a:lstStyle/>
          <a:p>
            <a:pPr algn="ctr"/>
            <a:r>
              <a:rPr lang="en-IN" sz="1100" dirty="0">
                <a:latin typeface="Times New Roman" panose="02020603050405020304" pitchFamily="18" charset="0"/>
                <a:cs typeface="Times New Roman" panose="02020603050405020304" pitchFamily="18" charset="0"/>
              </a:rPr>
              <a:t>Fig12: Block Diagram for Inter-chip Communications</a:t>
            </a:r>
          </a:p>
        </p:txBody>
      </p:sp>
    </p:spTree>
    <p:extLst>
      <p:ext uri="{BB962C8B-B14F-4D97-AF65-F5344CB8AC3E}">
        <p14:creationId xmlns:p14="http://schemas.microsoft.com/office/powerpoint/2010/main" val="41542418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4E602-FA13-4DB8-9032-5D680696DC39}"/>
              </a:ext>
            </a:extLst>
          </p:cNvPr>
          <p:cNvSpPr>
            <a:spLocks noGrp="1"/>
          </p:cNvSpPr>
          <p:nvPr>
            <p:ph type="title"/>
          </p:nvPr>
        </p:nvSpPr>
        <p:spPr/>
        <p:txBody>
          <a:bodyPr>
            <a:noAutofit/>
          </a:bodyPr>
          <a:lstStyle/>
          <a:p>
            <a:pPr algn="l"/>
            <a:r>
              <a:rPr lang="en-GB" sz="3000" dirty="0">
                <a:latin typeface="Times New Roman" panose="02020603050405020304" pitchFamily="18" charset="0"/>
                <a:cs typeface="Times New Roman" panose="02020603050405020304" pitchFamily="18" charset="0"/>
              </a:rPr>
              <a:t>SEVEN SEGMENT DISPLAY</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FE6B5EDB-85EC-4635-A0A2-55F24B8358F7}"/>
              </a:ext>
            </a:extLst>
          </p:cNvPr>
          <p:cNvSpPr>
            <a:spLocks noGrp="1"/>
          </p:cNvSpPr>
          <p:nvPr>
            <p:ph type="body" idx="1"/>
          </p:nvPr>
        </p:nvSpPr>
        <p:spPr>
          <a:xfrm>
            <a:off x="311700" y="1173215"/>
            <a:ext cx="8520600" cy="3416400"/>
          </a:xfrm>
        </p:spPr>
        <p:txBody>
          <a:bodyPr>
            <a:noAutofit/>
          </a:bodyPr>
          <a:lstStyle/>
          <a:p>
            <a:pPr algn="just">
              <a:buFont typeface="Arial" panose="020B0604020202020204" pitchFamily="34" charset="0"/>
              <a:buChar char="•"/>
            </a:pPr>
            <a:r>
              <a:rPr lang="en-GB" sz="2000" cap="none" dirty="0">
                <a:latin typeface="Times New Roman" panose="02020603050405020304" pitchFamily="18" charset="0"/>
                <a:cs typeface="Times New Roman" panose="02020603050405020304" pitchFamily="18" charset="0"/>
              </a:rPr>
              <a:t>By the usage of SPI communication between the Vaman-ESP32 and the FPGA onboard the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-pygmy by controlling a seven segment display remotely.</a:t>
            </a:r>
          </a:p>
          <a:p>
            <a:pPr marL="114300" indent="0" algn="just">
              <a:buNone/>
            </a:pPr>
            <a:endParaRPr lang="en-IN" sz="2000" cap="none"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cap="none" dirty="0">
                <a:latin typeface="Times New Roman" panose="02020603050405020304" pitchFamily="18" charset="0"/>
                <a:cs typeface="Times New Roman" panose="02020603050405020304" pitchFamily="18" charset="0"/>
              </a:rPr>
              <a:t>In ESP to FPGA communication the process involved is</a:t>
            </a:r>
          </a:p>
          <a:p>
            <a:pPr marL="0" indent="0">
              <a:buNone/>
            </a:pPr>
            <a:r>
              <a:rPr lang="en-IN" sz="2000" cap="none" dirty="0">
                <a:latin typeface="Times New Roman" panose="02020603050405020304" pitchFamily="18" charset="0"/>
                <a:cs typeface="Times New Roman" panose="02020603050405020304" pitchFamily="18" charset="0"/>
              </a:rPr>
              <a:t>	1.Building and flashing</a:t>
            </a:r>
          </a:p>
          <a:p>
            <a:pPr marL="0" indent="0">
              <a:buNone/>
            </a:pPr>
            <a:r>
              <a:rPr lang="en-IN" sz="2000" cap="none" dirty="0">
                <a:latin typeface="Times New Roman" panose="02020603050405020304" pitchFamily="18" charset="0"/>
                <a:cs typeface="Times New Roman" panose="02020603050405020304" pitchFamily="18" charset="0"/>
              </a:rPr>
              <a:t>	2.Accessing IP address</a:t>
            </a:r>
          </a:p>
          <a:p>
            <a:pPr marL="0" indent="0">
              <a:buNone/>
            </a:pPr>
            <a:r>
              <a:rPr lang="en-IN" sz="2000" cap="none" dirty="0">
                <a:latin typeface="Times New Roman" panose="02020603050405020304" pitchFamily="18" charset="0"/>
                <a:cs typeface="Times New Roman" panose="02020603050405020304" pitchFamily="18" charset="0"/>
              </a:rPr>
              <a:t>	3.Accessing web server</a:t>
            </a:r>
          </a:p>
          <a:p>
            <a:pPr marL="0" indent="0">
              <a:buNone/>
            </a:pPr>
            <a:r>
              <a:rPr lang="en-IN" sz="2000" cap="none" dirty="0">
                <a:latin typeface="Times New Roman" panose="02020603050405020304" pitchFamily="18" charset="0"/>
                <a:cs typeface="Times New Roman" panose="02020603050405020304" pitchFamily="18" charset="0"/>
              </a:rPr>
              <a:t>	4.Interacting with web interface</a:t>
            </a:r>
          </a:p>
          <a:p>
            <a:pPr marL="114300" indent="0">
              <a:buNone/>
            </a:pPr>
            <a:endParaRPr lang="en-IN"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454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9ACFF-EB4D-4C41-9BB5-2AC55328F731}"/>
              </a:ext>
            </a:extLst>
          </p:cNvPr>
          <p:cNvSpPr>
            <a:spLocks noGrp="1"/>
          </p:cNvSpPr>
          <p:nvPr>
            <p:ph type="title"/>
          </p:nvPr>
        </p:nvSpPr>
        <p:spPr>
          <a:xfrm>
            <a:off x="99048" y="273265"/>
            <a:ext cx="8520600" cy="572700"/>
          </a:xfrm>
        </p:spPr>
        <p:txBody>
          <a:bodyPr>
            <a:noAutofit/>
          </a:bodyPr>
          <a:lstStyle/>
          <a:p>
            <a:pPr algn="l"/>
            <a:r>
              <a:rPr lang="en-US" sz="3000" dirty="0">
                <a:latin typeface="Times New Roman" panose="02020603050405020304" pitchFamily="18" charset="0"/>
                <a:cs typeface="Times New Roman" panose="02020603050405020304" pitchFamily="18" charset="0"/>
              </a:rPr>
              <a:t>connections</a:t>
            </a:r>
            <a:endParaRPr lang="en-IN" sz="3000" dirty="0">
              <a:latin typeface="Times New Roman" panose="02020603050405020304" pitchFamily="18" charset="0"/>
              <a:cs typeface="Times New Roman" panose="02020603050405020304" pitchFamily="18" charset="0"/>
            </a:endParaRPr>
          </a:p>
        </p:txBody>
      </p:sp>
      <p:graphicFrame>
        <p:nvGraphicFramePr>
          <p:cNvPr id="8" name="Table 8">
            <a:extLst>
              <a:ext uri="{FF2B5EF4-FFF2-40B4-BE49-F238E27FC236}">
                <a16:creationId xmlns:a16="http://schemas.microsoft.com/office/drawing/2014/main" id="{2CA449E9-A470-4AB1-B183-3EE73D00CB41}"/>
              </a:ext>
            </a:extLst>
          </p:cNvPr>
          <p:cNvGraphicFramePr>
            <a:graphicFrameLocks noGrp="1"/>
          </p:cNvGraphicFramePr>
          <p:nvPr>
            <p:extLst>
              <p:ext uri="{D42A27DB-BD31-4B8C-83A1-F6EECF244321}">
                <p14:modId xmlns:p14="http://schemas.microsoft.com/office/powerpoint/2010/main" val="2134911713"/>
              </p:ext>
            </p:extLst>
          </p:nvPr>
        </p:nvGraphicFramePr>
        <p:xfrm>
          <a:off x="209013" y="1017725"/>
          <a:ext cx="4993948" cy="3566160"/>
        </p:xfrm>
        <a:graphic>
          <a:graphicData uri="http://schemas.openxmlformats.org/drawingml/2006/table">
            <a:tbl>
              <a:tblPr firstRow="1" bandRow="1">
                <a:tableStyleId>{5C22544A-7EE6-4342-B048-85BDC9FD1C3A}</a:tableStyleId>
              </a:tblPr>
              <a:tblGrid>
                <a:gridCol w="2496974">
                  <a:extLst>
                    <a:ext uri="{9D8B030D-6E8A-4147-A177-3AD203B41FA5}">
                      <a16:colId xmlns:a16="http://schemas.microsoft.com/office/drawing/2014/main" val="1596834294"/>
                    </a:ext>
                  </a:extLst>
                </a:gridCol>
                <a:gridCol w="2496974">
                  <a:extLst>
                    <a:ext uri="{9D8B030D-6E8A-4147-A177-3AD203B41FA5}">
                      <a16:colId xmlns:a16="http://schemas.microsoft.com/office/drawing/2014/main" val="1892496502"/>
                    </a:ext>
                  </a:extLst>
                </a:gridCol>
              </a:tblGrid>
              <a:tr h="478179">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800">
                          <a:latin typeface="Times New Roman" panose="02020603050405020304" pitchFamily="18" charset="0"/>
                          <a:cs typeface="Times New Roman" panose="02020603050405020304" pitchFamily="18" charset="0"/>
                        </a:rPr>
                        <a:t>Seven Segment Display</a:t>
                      </a:r>
                      <a:endParaRPr lang="en-IN" sz="1800">
                        <a:latin typeface="Times New Roman" panose="02020603050405020304" pitchFamily="18" charset="0"/>
                        <a:cs typeface="Times New Roman" panose="02020603050405020304" pitchFamily="18" charset="0"/>
                      </a:endParaRPr>
                    </a:p>
                    <a:p>
                      <a:pPr algn="ct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GB" sz="1800" dirty="0" err="1">
                          <a:latin typeface="Times New Roman" panose="02020603050405020304" pitchFamily="18" charset="0"/>
                          <a:cs typeface="Times New Roman" panose="02020603050405020304" pitchFamily="18" charset="0"/>
                        </a:rPr>
                        <a:t>Vaman</a:t>
                      </a:r>
                      <a:r>
                        <a:rPr lang="en-GB" sz="1800" dirty="0">
                          <a:latin typeface="Times New Roman" panose="02020603050405020304" pitchFamily="18" charset="0"/>
                          <a:cs typeface="Times New Roman" panose="02020603050405020304" pitchFamily="18" charset="0"/>
                        </a:rPr>
                        <a:t>-pygmy</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17623425"/>
                  </a:ext>
                </a:extLst>
              </a:tr>
              <a:tr h="273245">
                <a:tc>
                  <a:txBody>
                    <a:bodyPr/>
                    <a:lstStyle/>
                    <a:p>
                      <a:pPr algn="ctr"/>
                      <a:r>
                        <a:rPr lang="en-US" sz="1800" dirty="0">
                          <a:latin typeface="Times New Roman" panose="02020603050405020304" pitchFamily="18" charset="0"/>
                          <a:cs typeface="Times New Roman" panose="02020603050405020304" pitchFamily="18" charset="0"/>
                        </a:rPr>
                        <a:t>a</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IO_1</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50421159"/>
                  </a:ext>
                </a:extLst>
              </a:tr>
              <a:tr h="273245">
                <a:tc>
                  <a:txBody>
                    <a:bodyPr/>
                    <a:lstStyle/>
                    <a:p>
                      <a:pPr algn="ctr"/>
                      <a:r>
                        <a:rPr lang="en-US" sz="1800" dirty="0">
                          <a:latin typeface="Times New Roman" panose="02020603050405020304" pitchFamily="18" charset="0"/>
                          <a:cs typeface="Times New Roman" panose="02020603050405020304" pitchFamily="18" charset="0"/>
                        </a:rPr>
                        <a:t>b</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IO_2</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24122476"/>
                  </a:ext>
                </a:extLst>
              </a:tr>
              <a:tr h="273245">
                <a:tc>
                  <a:txBody>
                    <a:bodyPr/>
                    <a:lstStyle/>
                    <a:p>
                      <a:pPr algn="ctr"/>
                      <a:r>
                        <a:rPr lang="en-US" sz="1800" dirty="0">
                          <a:latin typeface="Times New Roman" panose="02020603050405020304" pitchFamily="18" charset="0"/>
                          <a:cs typeface="Times New Roman" panose="02020603050405020304" pitchFamily="18" charset="0"/>
                        </a:rPr>
                        <a:t>c</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IO_3</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95829575"/>
                  </a:ext>
                </a:extLst>
              </a:tr>
              <a:tr h="273245">
                <a:tc>
                  <a:txBody>
                    <a:bodyPr/>
                    <a:lstStyle/>
                    <a:p>
                      <a:pPr algn="ctr"/>
                      <a:r>
                        <a:rPr lang="en-US" sz="1800" dirty="0">
                          <a:latin typeface="Times New Roman" panose="02020603050405020304" pitchFamily="18" charset="0"/>
                          <a:cs typeface="Times New Roman" panose="02020603050405020304" pitchFamily="18" charset="0"/>
                        </a:rPr>
                        <a:t>d</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IO_4</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86130396"/>
                  </a:ext>
                </a:extLst>
              </a:tr>
              <a:tr h="273245">
                <a:tc>
                  <a:txBody>
                    <a:bodyPr/>
                    <a:lstStyle/>
                    <a:p>
                      <a:pPr algn="ctr"/>
                      <a:r>
                        <a:rPr lang="en-US" sz="1800" dirty="0">
                          <a:latin typeface="Times New Roman" panose="02020603050405020304" pitchFamily="18" charset="0"/>
                          <a:cs typeface="Times New Roman" panose="02020603050405020304" pitchFamily="18" charset="0"/>
                        </a:rPr>
                        <a:t>e</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IO_5</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92130192"/>
                  </a:ext>
                </a:extLst>
              </a:tr>
              <a:tr h="273245">
                <a:tc>
                  <a:txBody>
                    <a:bodyPr/>
                    <a:lstStyle/>
                    <a:p>
                      <a:pPr algn="ctr"/>
                      <a:r>
                        <a:rPr lang="en-US" sz="1800" dirty="0">
                          <a:latin typeface="Times New Roman" panose="02020603050405020304" pitchFamily="18" charset="0"/>
                          <a:cs typeface="Times New Roman" panose="02020603050405020304" pitchFamily="18" charset="0"/>
                        </a:rPr>
                        <a:t>f</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IO_6</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42939466"/>
                  </a:ext>
                </a:extLst>
              </a:tr>
              <a:tr h="273245">
                <a:tc>
                  <a:txBody>
                    <a:bodyPr/>
                    <a:lstStyle/>
                    <a:p>
                      <a:pPr algn="ctr"/>
                      <a:r>
                        <a:rPr lang="en-US" sz="1800" dirty="0">
                          <a:latin typeface="Times New Roman" panose="02020603050405020304" pitchFamily="18" charset="0"/>
                          <a:cs typeface="Times New Roman" panose="02020603050405020304" pitchFamily="18" charset="0"/>
                        </a:rPr>
                        <a:t>g</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IO_7</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05220279"/>
                  </a:ext>
                </a:extLst>
              </a:tr>
              <a:tr h="273245">
                <a:tc>
                  <a:txBody>
                    <a:bodyPr/>
                    <a:lstStyle/>
                    <a:p>
                      <a:pPr algn="ctr"/>
                      <a:r>
                        <a:rPr lang="en-US" sz="1800">
                          <a:latin typeface="Times New Roman" panose="02020603050405020304" pitchFamily="18" charset="0"/>
                          <a:cs typeface="Times New Roman" panose="02020603050405020304" pitchFamily="18" charset="0"/>
                        </a:rPr>
                        <a:t>COM</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3v3</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29185595"/>
                  </a:ext>
                </a:extLst>
              </a:tr>
            </a:tbl>
          </a:graphicData>
        </a:graphic>
      </p:graphicFrame>
      <p:sp>
        <p:nvSpPr>
          <p:cNvPr id="10" name="TextBox 9">
            <a:extLst>
              <a:ext uri="{FF2B5EF4-FFF2-40B4-BE49-F238E27FC236}">
                <a16:creationId xmlns:a16="http://schemas.microsoft.com/office/drawing/2014/main" id="{3E6B1B10-AE67-479A-AF71-688F38795FD1}"/>
              </a:ext>
            </a:extLst>
          </p:cNvPr>
          <p:cNvSpPr txBox="1"/>
          <p:nvPr/>
        </p:nvSpPr>
        <p:spPr>
          <a:xfrm>
            <a:off x="209012" y="4583885"/>
            <a:ext cx="4745759" cy="261610"/>
          </a:xfrm>
          <a:prstGeom prst="rect">
            <a:avLst/>
          </a:prstGeom>
          <a:noFill/>
        </p:spPr>
        <p:txBody>
          <a:bodyPr wrap="square">
            <a:spAutoFit/>
          </a:bodyPr>
          <a:lstStyle/>
          <a:p>
            <a:pPr algn="ctr"/>
            <a:r>
              <a:rPr lang="en-US" sz="1100" dirty="0">
                <a:latin typeface="Times New Roman" panose="02020603050405020304" pitchFamily="18" charset="0"/>
                <a:cs typeface="Times New Roman" panose="02020603050405020304" pitchFamily="18" charset="0"/>
              </a:rPr>
              <a:t>Table3: </a:t>
            </a:r>
            <a:r>
              <a:rPr lang="en-GB" sz="1100" dirty="0">
                <a:latin typeface="Times New Roman" panose="02020603050405020304" pitchFamily="18" charset="0"/>
                <a:cs typeface="Times New Roman" panose="02020603050405020304" pitchFamily="18" charset="0"/>
              </a:rPr>
              <a:t>Connections to Interface a Seven-Segment Display with </a:t>
            </a:r>
            <a:r>
              <a:rPr lang="en-GB" sz="1100" dirty="0" err="1">
                <a:latin typeface="Times New Roman" panose="02020603050405020304" pitchFamily="18" charset="0"/>
                <a:cs typeface="Times New Roman" panose="02020603050405020304" pitchFamily="18" charset="0"/>
              </a:rPr>
              <a:t>Vaman</a:t>
            </a:r>
            <a:r>
              <a:rPr lang="en-GB" sz="1100" dirty="0">
                <a:latin typeface="Times New Roman" panose="02020603050405020304" pitchFamily="18" charset="0"/>
                <a:cs typeface="Times New Roman" panose="02020603050405020304" pitchFamily="18" charset="0"/>
              </a:rPr>
              <a:t>-Pygmy</a:t>
            </a:r>
            <a:endParaRPr lang="en-IN" sz="11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0CC9CC5A-C6E1-4B84-B384-BE45334A8AB4}"/>
              </a:ext>
            </a:extLst>
          </p:cNvPr>
          <p:cNvPicPr>
            <a:picLocks noChangeAspect="1"/>
          </p:cNvPicPr>
          <p:nvPr/>
        </p:nvPicPr>
        <p:blipFill>
          <a:blip r:embed="rId2"/>
          <a:stretch>
            <a:fillRect/>
          </a:stretch>
        </p:blipFill>
        <p:spPr>
          <a:xfrm>
            <a:off x="5951476" y="1017725"/>
            <a:ext cx="2514795" cy="3566160"/>
          </a:xfrm>
          <a:prstGeom prst="rect">
            <a:avLst/>
          </a:prstGeom>
        </p:spPr>
      </p:pic>
      <p:sp>
        <p:nvSpPr>
          <p:cNvPr id="13" name="TextBox 12">
            <a:extLst>
              <a:ext uri="{FF2B5EF4-FFF2-40B4-BE49-F238E27FC236}">
                <a16:creationId xmlns:a16="http://schemas.microsoft.com/office/drawing/2014/main" id="{1632B02F-D956-4F78-9EA5-040ADFD325D4}"/>
              </a:ext>
            </a:extLst>
          </p:cNvPr>
          <p:cNvSpPr txBox="1"/>
          <p:nvPr/>
        </p:nvSpPr>
        <p:spPr>
          <a:xfrm>
            <a:off x="5951475" y="4583885"/>
            <a:ext cx="2514795" cy="430887"/>
          </a:xfrm>
          <a:prstGeom prst="rect">
            <a:avLst/>
          </a:prstGeom>
          <a:noFill/>
        </p:spPr>
        <p:txBody>
          <a:bodyPr wrap="square">
            <a:spAutoFit/>
          </a:bodyPr>
          <a:lstStyle/>
          <a:p>
            <a:pPr algn="ctr"/>
            <a:r>
              <a:rPr lang="en-US" sz="1100" dirty="0">
                <a:latin typeface="Times New Roman" panose="02020603050405020304" pitchFamily="18" charset="0"/>
                <a:cs typeface="Times New Roman" panose="02020603050405020304" pitchFamily="18" charset="0"/>
              </a:rPr>
              <a:t>Fig13: Interface a Seven Segment with </a:t>
            </a:r>
            <a:r>
              <a:rPr lang="en-US" sz="1100" dirty="0" err="1">
                <a:latin typeface="Times New Roman" panose="02020603050405020304" pitchFamily="18" charset="0"/>
                <a:cs typeface="Times New Roman" panose="02020603050405020304" pitchFamily="18" charset="0"/>
              </a:rPr>
              <a:t>Vaman</a:t>
            </a:r>
            <a:endParaRPr lang="en-IN"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15920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857F9-E667-43F5-AF7D-332B92B04CF2}"/>
              </a:ext>
            </a:extLst>
          </p:cNvPr>
          <p:cNvSpPr>
            <a:spLocks noGrp="1"/>
          </p:cNvSpPr>
          <p:nvPr>
            <p:ph type="title"/>
          </p:nvPr>
        </p:nvSpPr>
        <p:spPr>
          <a:xfrm>
            <a:off x="202017" y="253639"/>
            <a:ext cx="6698511" cy="572700"/>
          </a:xfrm>
        </p:spPr>
        <p:txBody>
          <a:bodyPr>
            <a:noAutofit/>
          </a:bodyPr>
          <a:lstStyle/>
          <a:p>
            <a:pPr algn="l"/>
            <a:r>
              <a:rPr lang="en-GB" sz="3000" dirty="0">
                <a:latin typeface="Times New Roman" panose="02020603050405020304" pitchFamily="18" charset="0"/>
                <a:cs typeface="Times New Roman" panose="02020603050405020304" pitchFamily="18" charset="0"/>
              </a:rPr>
              <a:t>SEVEN SEGMENT DISPLAY OUTPUT</a:t>
            </a:r>
            <a:endParaRPr lang="en-IN" sz="3000" dirty="0">
              <a:latin typeface="Times New Roman" panose="02020603050405020304" pitchFamily="18" charset="0"/>
              <a:cs typeface="Times New Roman" panose="02020603050405020304" pitchFamily="18" charset="0"/>
            </a:endParaRPr>
          </a:p>
        </p:txBody>
      </p:sp>
      <p:pic>
        <p:nvPicPr>
          <p:cNvPr id="4" name="interchip_7-segment">
            <a:hlinkClick r:id="" action="ppaction://media"/>
            <a:extLst>
              <a:ext uri="{FF2B5EF4-FFF2-40B4-BE49-F238E27FC236}">
                <a16:creationId xmlns:a16="http://schemas.microsoft.com/office/drawing/2014/main" id="{5BF09C34-0D39-4350-96BD-D2D7BB29F3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70185" y="902004"/>
            <a:ext cx="2849525" cy="3849522"/>
          </a:xfrm>
          <a:prstGeom prst="rect">
            <a:avLst/>
          </a:prstGeom>
        </p:spPr>
      </p:pic>
      <p:pic>
        <p:nvPicPr>
          <p:cNvPr id="7" name="Picture 6">
            <a:extLst>
              <a:ext uri="{FF2B5EF4-FFF2-40B4-BE49-F238E27FC236}">
                <a16:creationId xmlns:a16="http://schemas.microsoft.com/office/drawing/2014/main" id="{89DEC418-3BEC-4DA0-B380-BC71C14950C3}"/>
              </a:ext>
            </a:extLst>
          </p:cNvPr>
          <p:cNvPicPr>
            <a:picLocks noChangeAspect="1"/>
          </p:cNvPicPr>
          <p:nvPr/>
        </p:nvPicPr>
        <p:blipFill>
          <a:blip r:embed="rId5"/>
          <a:stretch>
            <a:fillRect/>
          </a:stretch>
        </p:blipFill>
        <p:spPr>
          <a:xfrm>
            <a:off x="271996" y="2349795"/>
            <a:ext cx="2402961" cy="1640145"/>
          </a:xfrm>
          <a:prstGeom prst="rect">
            <a:avLst/>
          </a:prstGeom>
        </p:spPr>
      </p:pic>
      <p:pic>
        <p:nvPicPr>
          <p:cNvPr id="8" name="Picture 7">
            <a:extLst>
              <a:ext uri="{FF2B5EF4-FFF2-40B4-BE49-F238E27FC236}">
                <a16:creationId xmlns:a16="http://schemas.microsoft.com/office/drawing/2014/main" id="{C1EB85B0-80BE-41BE-BA0D-649490A2D3FE}"/>
              </a:ext>
            </a:extLst>
          </p:cNvPr>
          <p:cNvPicPr>
            <a:picLocks noChangeAspect="1"/>
          </p:cNvPicPr>
          <p:nvPr/>
        </p:nvPicPr>
        <p:blipFill>
          <a:blip r:embed="rId6"/>
          <a:stretch>
            <a:fillRect/>
          </a:stretch>
        </p:blipFill>
        <p:spPr>
          <a:xfrm>
            <a:off x="2674957" y="1663590"/>
            <a:ext cx="2911583" cy="2326350"/>
          </a:xfrm>
          <a:prstGeom prst="rect">
            <a:avLst/>
          </a:prstGeom>
        </p:spPr>
      </p:pic>
      <p:sp>
        <p:nvSpPr>
          <p:cNvPr id="9" name="TextBox 8">
            <a:extLst>
              <a:ext uri="{FF2B5EF4-FFF2-40B4-BE49-F238E27FC236}">
                <a16:creationId xmlns:a16="http://schemas.microsoft.com/office/drawing/2014/main" id="{BD355FE4-8156-42C4-BF53-56642C4F731E}"/>
              </a:ext>
            </a:extLst>
          </p:cNvPr>
          <p:cNvSpPr txBox="1"/>
          <p:nvPr/>
        </p:nvSpPr>
        <p:spPr>
          <a:xfrm>
            <a:off x="979064" y="4099109"/>
            <a:ext cx="3391786" cy="261610"/>
          </a:xfrm>
          <a:prstGeom prst="rect">
            <a:avLst/>
          </a:prstGeom>
          <a:noFill/>
        </p:spPr>
        <p:txBody>
          <a:bodyPr wrap="square" rtlCol="0">
            <a:spAutoFit/>
          </a:bodyPr>
          <a:lstStyle/>
          <a:p>
            <a:pPr algn="ctr"/>
            <a:r>
              <a:rPr lang="en-GB" sz="1100" dirty="0">
                <a:latin typeface="Times New Roman" panose="02020603050405020304" pitchFamily="18" charset="0"/>
                <a:cs typeface="Times New Roman" panose="02020603050405020304" pitchFamily="18" charset="0"/>
              </a:rPr>
              <a:t>Fig14: Web page for selecting output to be displayed</a:t>
            </a:r>
            <a:endParaRPr lang="en-IN"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2471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3A569-FC33-4196-80C8-892A2653ACE3}"/>
              </a:ext>
            </a:extLst>
          </p:cNvPr>
          <p:cNvSpPr>
            <a:spLocks noGrp="1"/>
          </p:cNvSpPr>
          <p:nvPr>
            <p:ph type="title"/>
          </p:nvPr>
        </p:nvSpPr>
        <p:spPr/>
        <p:txBody>
          <a:bodyPr>
            <a:noAutofit/>
          </a:bodyPr>
          <a:lstStyle/>
          <a:p>
            <a:pPr algn="l"/>
            <a:r>
              <a:rPr lang="en-GB" sz="3000" dirty="0">
                <a:latin typeface="Times New Roman" panose="02020603050405020304" pitchFamily="18" charset="0"/>
                <a:cs typeface="Times New Roman" panose="02020603050405020304" pitchFamily="18" charset="0"/>
              </a:rPr>
              <a:t>LCD DISPLAY</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9FF14A5-74DB-4144-85D9-B5C052ACD902}"/>
              </a:ext>
            </a:extLst>
          </p:cNvPr>
          <p:cNvSpPr>
            <a:spLocks noGrp="1"/>
          </p:cNvSpPr>
          <p:nvPr>
            <p:ph type="body" idx="1"/>
          </p:nvPr>
        </p:nvSpPr>
        <p:spPr/>
        <p:txBody>
          <a:bodyPr>
            <a:normAutofit/>
          </a:bodyPr>
          <a:lstStyle/>
          <a:p>
            <a:pPr algn="just">
              <a:buFont typeface="Arial" panose="020B0604020202020204" pitchFamily="34" charset="0"/>
              <a:buChar char="•"/>
            </a:pPr>
            <a:r>
              <a:rPr lang="en-GB" sz="2000" cap="none" dirty="0">
                <a:latin typeface="Times New Roman" panose="02020603050405020304" pitchFamily="18" charset="0"/>
                <a:cs typeface="Times New Roman" panose="02020603050405020304" pitchFamily="18" charset="0"/>
              </a:rPr>
              <a:t>By the usage of SPI communication between the Vaman-ESP32 and the FPGA onboard the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-pygmy by controlling a LCD display remotely.</a:t>
            </a:r>
          </a:p>
          <a:p>
            <a:pPr marL="114300" indent="0" algn="just">
              <a:buNone/>
            </a:pPr>
            <a:endParaRPr lang="en-IN" sz="2000" cap="none"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cap="none" dirty="0">
                <a:latin typeface="Times New Roman" panose="02020603050405020304" pitchFamily="18" charset="0"/>
                <a:cs typeface="Times New Roman" panose="02020603050405020304" pitchFamily="18" charset="0"/>
              </a:rPr>
              <a:t>In ESP to FPGA communication the process involved is</a:t>
            </a:r>
          </a:p>
          <a:p>
            <a:pPr marL="0" indent="0">
              <a:buNone/>
            </a:pPr>
            <a:r>
              <a:rPr lang="en-IN" sz="2000" cap="none" dirty="0">
                <a:latin typeface="Times New Roman" panose="02020603050405020304" pitchFamily="18" charset="0"/>
                <a:cs typeface="Times New Roman" panose="02020603050405020304" pitchFamily="18" charset="0"/>
              </a:rPr>
              <a:t>	1.Building and flashing</a:t>
            </a:r>
          </a:p>
          <a:p>
            <a:pPr marL="0" indent="0">
              <a:buNone/>
            </a:pPr>
            <a:r>
              <a:rPr lang="en-IN" sz="2000" cap="none" dirty="0">
                <a:latin typeface="Times New Roman" panose="02020603050405020304" pitchFamily="18" charset="0"/>
                <a:cs typeface="Times New Roman" panose="02020603050405020304" pitchFamily="18" charset="0"/>
              </a:rPr>
              <a:t>	2.Accessing IP address</a:t>
            </a:r>
          </a:p>
          <a:p>
            <a:pPr marL="0" indent="0">
              <a:buNone/>
            </a:pPr>
            <a:r>
              <a:rPr lang="en-IN" sz="2000" cap="none" dirty="0">
                <a:latin typeface="Times New Roman" panose="02020603050405020304" pitchFamily="18" charset="0"/>
                <a:cs typeface="Times New Roman" panose="02020603050405020304" pitchFamily="18" charset="0"/>
              </a:rPr>
              <a:t>	3.Accessing web server</a:t>
            </a:r>
          </a:p>
          <a:p>
            <a:pPr marL="0" indent="0">
              <a:buNone/>
            </a:pPr>
            <a:r>
              <a:rPr lang="en-IN" sz="2000" cap="none" dirty="0">
                <a:latin typeface="Times New Roman" panose="02020603050405020304" pitchFamily="18" charset="0"/>
                <a:cs typeface="Times New Roman" panose="02020603050405020304" pitchFamily="18" charset="0"/>
              </a:rPr>
              <a:t>	4.Interacting with web interface</a:t>
            </a:r>
          </a:p>
          <a:p>
            <a:pPr marL="114300" indent="0">
              <a:buNone/>
            </a:pPr>
            <a:endParaRPr lang="en-IN" sz="2000" cap="none"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2000" dirty="0"/>
          </a:p>
        </p:txBody>
      </p:sp>
    </p:spTree>
    <p:extLst>
      <p:ext uri="{BB962C8B-B14F-4D97-AF65-F5344CB8AC3E}">
        <p14:creationId xmlns:p14="http://schemas.microsoft.com/office/powerpoint/2010/main" val="2928697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507A0-BF83-4C1B-9131-E4C80A47198D}"/>
              </a:ext>
            </a:extLst>
          </p:cNvPr>
          <p:cNvSpPr>
            <a:spLocks noGrp="1"/>
          </p:cNvSpPr>
          <p:nvPr>
            <p:ph type="title"/>
          </p:nvPr>
        </p:nvSpPr>
        <p:spPr>
          <a:xfrm>
            <a:off x="0" y="170441"/>
            <a:ext cx="3389443" cy="572700"/>
          </a:xfrm>
        </p:spPr>
        <p:txBody>
          <a:bodyPr>
            <a:noAutofit/>
          </a:bodyPr>
          <a:lstStyle/>
          <a:p>
            <a:r>
              <a:rPr lang="en-US" sz="3000" dirty="0">
                <a:latin typeface="Times New Roman" panose="02020603050405020304" pitchFamily="18" charset="0"/>
                <a:cs typeface="Times New Roman" panose="02020603050405020304" pitchFamily="18" charset="0"/>
              </a:rPr>
              <a:t>connections</a:t>
            </a:r>
            <a:endParaRPr lang="en-IN" sz="3000" dirty="0"/>
          </a:p>
        </p:txBody>
      </p:sp>
      <p:graphicFrame>
        <p:nvGraphicFramePr>
          <p:cNvPr id="4" name="Table 4">
            <a:extLst>
              <a:ext uri="{FF2B5EF4-FFF2-40B4-BE49-F238E27FC236}">
                <a16:creationId xmlns:a16="http://schemas.microsoft.com/office/drawing/2014/main" id="{F86A84A4-F08F-4CC9-9C29-0D9398010627}"/>
              </a:ext>
            </a:extLst>
          </p:cNvPr>
          <p:cNvGraphicFramePr>
            <a:graphicFrameLocks noGrp="1"/>
          </p:cNvGraphicFramePr>
          <p:nvPr>
            <p:extLst>
              <p:ext uri="{D42A27DB-BD31-4B8C-83A1-F6EECF244321}">
                <p14:modId xmlns:p14="http://schemas.microsoft.com/office/powerpoint/2010/main" val="1051164399"/>
              </p:ext>
            </p:extLst>
          </p:nvPr>
        </p:nvGraphicFramePr>
        <p:xfrm>
          <a:off x="1694721" y="743141"/>
          <a:ext cx="6096000" cy="406908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3342577169"/>
                    </a:ext>
                  </a:extLst>
                </a:gridCol>
                <a:gridCol w="1524000">
                  <a:extLst>
                    <a:ext uri="{9D8B030D-6E8A-4147-A177-3AD203B41FA5}">
                      <a16:colId xmlns:a16="http://schemas.microsoft.com/office/drawing/2014/main" val="3077124956"/>
                    </a:ext>
                  </a:extLst>
                </a:gridCol>
                <a:gridCol w="1524000">
                  <a:extLst>
                    <a:ext uri="{9D8B030D-6E8A-4147-A177-3AD203B41FA5}">
                      <a16:colId xmlns:a16="http://schemas.microsoft.com/office/drawing/2014/main" val="3000466904"/>
                    </a:ext>
                  </a:extLst>
                </a:gridCol>
                <a:gridCol w="1524000">
                  <a:extLst>
                    <a:ext uri="{9D8B030D-6E8A-4147-A177-3AD203B41FA5}">
                      <a16:colId xmlns:a16="http://schemas.microsoft.com/office/drawing/2014/main" val="1079101569"/>
                    </a:ext>
                  </a:extLst>
                </a:gridCol>
              </a:tblGrid>
              <a:tr h="451851">
                <a:tc>
                  <a:txBody>
                    <a:bodyPr/>
                    <a:lstStyle/>
                    <a:p>
                      <a:r>
                        <a:rPr lang="en-US" dirty="0">
                          <a:latin typeface="Times New Roman" panose="02020603050405020304" pitchFamily="18" charset="0"/>
                          <a:cs typeface="Times New Roman" panose="02020603050405020304" pitchFamily="18" charset="0"/>
                        </a:rPr>
                        <a:t>Pygmy pins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LCD Pins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LCD pin label</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LCD pin description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24049950"/>
                  </a:ext>
                </a:extLst>
              </a:tr>
              <a:tr h="267003">
                <a:tc>
                  <a:txBody>
                    <a:bodyPr/>
                    <a:lstStyle/>
                    <a:p>
                      <a:r>
                        <a:rPr lang="en-US" dirty="0">
                          <a:latin typeface="Times New Roman" panose="02020603050405020304" pitchFamily="18" charset="0"/>
                          <a:cs typeface="Times New Roman" panose="02020603050405020304" pitchFamily="18" charset="0"/>
                        </a:rPr>
                        <a:t>GND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GND</a:t>
                      </a:r>
                      <a:endParaRPr lang="en-IN" dirty="0">
                        <a:latin typeface="Times New Roman" panose="02020603050405020304" pitchFamily="18" charset="0"/>
                        <a:cs typeface="Times New Roman" panose="02020603050405020304" pitchFamily="18" charset="0"/>
                      </a:endParaRPr>
                    </a:p>
                  </a:txBody>
                  <a:tcPr/>
                </a:tc>
                <a:tc>
                  <a:txBody>
                    <a:bodyPr/>
                    <a:lstStyle/>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61456977"/>
                  </a:ext>
                </a:extLst>
              </a:tr>
              <a:tr h="267003">
                <a:tc>
                  <a:txBody>
                    <a:bodyPr/>
                    <a:lstStyle/>
                    <a:p>
                      <a:r>
                        <a:rPr lang="en-US" dirty="0">
                          <a:latin typeface="Times New Roman" panose="02020603050405020304" pitchFamily="18" charset="0"/>
                          <a:cs typeface="Times New Roman" panose="02020603050405020304" pitchFamily="18" charset="0"/>
                        </a:rPr>
                        <a:t>5V</a:t>
                      </a:r>
                    </a:p>
                  </a:txBody>
                  <a:tcPr/>
                </a:tc>
                <a:tc>
                  <a:txBody>
                    <a:bodyPr/>
                    <a:lstStyle/>
                    <a:p>
                      <a:r>
                        <a:rPr lang="en-US" dirty="0">
                          <a:latin typeface="Times New Roman" panose="02020603050405020304" pitchFamily="18" charset="0"/>
                          <a:cs typeface="Times New Roman" panose="02020603050405020304" pitchFamily="18" charset="0"/>
                        </a:rPr>
                        <a:t>2</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err="1">
                          <a:latin typeface="Times New Roman" panose="02020603050405020304" pitchFamily="18" charset="0"/>
                          <a:cs typeface="Times New Roman" panose="02020603050405020304" pitchFamily="18" charset="0"/>
                        </a:rPr>
                        <a:t>Vcc</a:t>
                      </a:r>
                      <a:endParaRPr lang="en-IN" dirty="0">
                        <a:latin typeface="Times New Roman" panose="02020603050405020304" pitchFamily="18" charset="0"/>
                        <a:cs typeface="Times New Roman" panose="02020603050405020304" pitchFamily="18" charset="0"/>
                      </a:endParaRPr>
                    </a:p>
                  </a:txBody>
                  <a:tcPr/>
                </a:tc>
                <a:tc>
                  <a:txBody>
                    <a:bodyPr/>
                    <a:lstStyle/>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46509149"/>
                  </a:ext>
                </a:extLst>
              </a:tr>
              <a:tr h="267003">
                <a:tc>
                  <a:txBody>
                    <a:bodyPr/>
                    <a:lstStyle/>
                    <a:p>
                      <a:r>
                        <a:rPr lang="en-US" dirty="0">
                          <a:latin typeface="Times New Roman" panose="02020603050405020304" pitchFamily="18" charset="0"/>
                          <a:cs typeface="Times New Roman" panose="02020603050405020304" pitchFamily="18" charset="0"/>
                        </a:rPr>
                        <a:t>GND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Vee</a:t>
                      </a:r>
                    </a:p>
                  </a:txBody>
                  <a:tcPr/>
                </a:tc>
                <a:tc>
                  <a:txBody>
                    <a:bodyPr/>
                    <a:lstStyle/>
                    <a:p>
                      <a:r>
                        <a:rPr lang="en-US" dirty="0">
                          <a:latin typeface="Times New Roman" panose="02020603050405020304" pitchFamily="18" charset="0"/>
                          <a:cs typeface="Times New Roman" panose="02020603050405020304" pitchFamily="18" charset="0"/>
                        </a:rPr>
                        <a:t>Contract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59407020"/>
                  </a:ext>
                </a:extLst>
              </a:tr>
              <a:tr h="267003">
                <a:tc>
                  <a:txBody>
                    <a:bodyPr/>
                    <a:lstStyle/>
                    <a:p>
                      <a:r>
                        <a:rPr lang="en-US" dirty="0">
                          <a:latin typeface="Times New Roman" panose="02020603050405020304" pitchFamily="18" charset="0"/>
                          <a:cs typeface="Times New Roman" panose="02020603050405020304" pitchFamily="18" charset="0"/>
                        </a:rPr>
                        <a:t>10</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RS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Register select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1205636"/>
                  </a:ext>
                </a:extLst>
              </a:tr>
              <a:tr h="267003">
                <a:tc>
                  <a:txBody>
                    <a:bodyPr/>
                    <a:lstStyle/>
                    <a:p>
                      <a:r>
                        <a:rPr lang="en-US" dirty="0">
                          <a:latin typeface="Times New Roman" panose="02020603050405020304" pitchFamily="18" charset="0"/>
                          <a:cs typeface="Times New Roman" panose="02020603050405020304" pitchFamily="18" charset="0"/>
                        </a:rPr>
                        <a:t>GND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R/W</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Read/Write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81825533"/>
                  </a:ext>
                </a:extLst>
              </a:tr>
              <a:tr h="267003">
                <a:tc>
                  <a:txBody>
                    <a:bodyPr/>
                    <a:lstStyle/>
                    <a:p>
                      <a:r>
                        <a:rPr lang="en-US" dirty="0">
                          <a:latin typeface="Times New Roman" panose="02020603050405020304" pitchFamily="18" charset="0"/>
                          <a:cs typeface="Times New Roman" panose="02020603050405020304" pitchFamily="18" charset="0"/>
                        </a:rPr>
                        <a:t>9</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6</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EN</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Enable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10591179"/>
                  </a:ext>
                </a:extLst>
              </a:tr>
              <a:tr h="267003">
                <a:tc>
                  <a:txBody>
                    <a:bodyPr/>
                    <a:lstStyle/>
                    <a:p>
                      <a:r>
                        <a:rPr lang="en-US" dirty="0">
                          <a:latin typeface="Times New Roman" panose="02020603050405020304" pitchFamily="18" charset="0"/>
                          <a:cs typeface="Times New Roman" panose="02020603050405020304" pitchFamily="18" charset="0"/>
                        </a:rPr>
                        <a:t>14</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11</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DB4</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Serial connection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20591005"/>
                  </a:ext>
                </a:extLst>
              </a:tr>
              <a:tr h="267003">
                <a:tc>
                  <a:txBody>
                    <a:bodyPr/>
                    <a:lstStyle/>
                    <a:p>
                      <a:r>
                        <a:rPr lang="en-US" dirty="0">
                          <a:latin typeface="Times New Roman" panose="02020603050405020304" pitchFamily="18" charset="0"/>
                          <a:cs typeface="Times New Roman" panose="02020603050405020304" pitchFamily="18" charset="0"/>
                        </a:rPr>
                        <a:t>13</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12</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DB5</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Serial connection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65865327"/>
                  </a:ext>
                </a:extLst>
              </a:tr>
              <a:tr h="267003">
                <a:tc>
                  <a:txBody>
                    <a:bodyPr/>
                    <a:lstStyle/>
                    <a:p>
                      <a:r>
                        <a:rPr lang="en-US" dirty="0">
                          <a:latin typeface="Times New Roman" panose="02020603050405020304" pitchFamily="18" charset="0"/>
                          <a:cs typeface="Times New Roman" panose="02020603050405020304" pitchFamily="18" charset="0"/>
                        </a:rPr>
                        <a:t>12</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13</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DB6</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Serial connection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24258868"/>
                  </a:ext>
                </a:extLst>
              </a:tr>
              <a:tr h="267003">
                <a:tc>
                  <a:txBody>
                    <a:bodyPr/>
                    <a:lstStyle/>
                    <a:p>
                      <a:r>
                        <a:rPr lang="en-US" dirty="0">
                          <a:latin typeface="Times New Roman" panose="02020603050405020304" pitchFamily="18" charset="0"/>
                          <a:cs typeface="Times New Roman" panose="02020603050405020304" pitchFamily="18" charset="0"/>
                        </a:rPr>
                        <a:t>11</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14</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DB7</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Serial connection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42191914"/>
                  </a:ext>
                </a:extLst>
              </a:tr>
              <a:tr h="267003">
                <a:tc>
                  <a:txBody>
                    <a:bodyPr/>
                    <a:lstStyle/>
                    <a:p>
                      <a:r>
                        <a:rPr lang="en-US" dirty="0">
                          <a:latin typeface="Times New Roman" panose="02020603050405020304" pitchFamily="18" charset="0"/>
                          <a:cs typeface="Times New Roman" panose="02020603050405020304" pitchFamily="18" charset="0"/>
                        </a:rPr>
                        <a:t>5V</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15</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LED+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Backlight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6413760"/>
                  </a:ext>
                </a:extLst>
              </a:tr>
              <a:tr h="267003">
                <a:tc>
                  <a:txBody>
                    <a:bodyPr/>
                    <a:lstStyle/>
                    <a:p>
                      <a:r>
                        <a:rPr lang="en-US" dirty="0">
                          <a:latin typeface="Times New Roman" panose="02020603050405020304" pitchFamily="18" charset="0"/>
                          <a:cs typeface="Times New Roman" panose="02020603050405020304" pitchFamily="18" charset="0"/>
                        </a:rPr>
                        <a:t>GND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16</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LED-</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Backlight</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99092922"/>
                  </a:ext>
                </a:extLst>
              </a:tr>
            </a:tbl>
          </a:graphicData>
        </a:graphic>
      </p:graphicFrame>
      <p:sp>
        <p:nvSpPr>
          <p:cNvPr id="6" name="TextBox 5">
            <a:extLst>
              <a:ext uri="{FF2B5EF4-FFF2-40B4-BE49-F238E27FC236}">
                <a16:creationId xmlns:a16="http://schemas.microsoft.com/office/drawing/2014/main" id="{17F5DEDE-77A6-4767-9EC0-C366624DBBAA}"/>
              </a:ext>
            </a:extLst>
          </p:cNvPr>
          <p:cNvSpPr txBox="1"/>
          <p:nvPr/>
        </p:nvSpPr>
        <p:spPr>
          <a:xfrm>
            <a:off x="1578428" y="4842254"/>
            <a:ext cx="5987143" cy="261610"/>
          </a:xfrm>
          <a:prstGeom prst="rect">
            <a:avLst/>
          </a:prstGeom>
          <a:noFill/>
        </p:spPr>
        <p:txBody>
          <a:bodyPr wrap="square">
            <a:spAutoFit/>
          </a:bodyPr>
          <a:lstStyle/>
          <a:p>
            <a:pPr algn="ctr"/>
            <a:r>
              <a:rPr lang="en-US" sz="1100" dirty="0">
                <a:latin typeface="Times New Roman" panose="02020603050405020304" pitchFamily="18" charset="0"/>
                <a:cs typeface="Times New Roman" panose="02020603050405020304" pitchFamily="18" charset="0"/>
              </a:rPr>
              <a:t>Table4: </a:t>
            </a:r>
            <a:r>
              <a:rPr lang="en-GB" sz="1100" dirty="0">
                <a:latin typeface="Times New Roman" panose="02020603050405020304" pitchFamily="18" charset="0"/>
                <a:cs typeface="Times New Roman" panose="02020603050405020304" pitchFamily="18" charset="0"/>
              </a:rPr>
              <a:t>Connections to Interface a LCD Display with </a:t>
            </a:r>
            <a:r>
              <a:rPr lang="en-GB" sz="1100" dirty="0" err="1">
                <a:latin typeface="Times New Roman" panose="02020603050405020304" pitchFamily="18" charset="0"/>
                <a:cs typeface="Times New Roman" panose="02020603050405020304" pitchFamily="18" charset="0"/>
              </a:rPr>
              <a:t>Vaman</a:t>
            </a:r>
            <a:r>
              <a:rPr lang="en-GB" sz="1100" dirty="0">
                <a:latin typeface="Times New Roman" panose="02020603050405020304" pitchFamily="18" charset="0"/>
                <a:cs typeface="Times New Roman" panose="02020603050405020304" pitchFamily="18" charset="0"/>
              </a:rPr>
              <a:t>-Pygmy</a:t>
            </a:r>
            <a:endParaRPr lang="en-IN"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09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2C43E-7595-4462-BF25-B08787DD3918}"/>
              </a:ext>
            </a:extLst>
          </p:cNvPr>
          <p:cNvSpPr>
            <a:spLocks noGrp="1"/>
          </p:cNvSpPr>
          <p:nvPr>
            <p:ph type="title"/>
          </p:nvPr>
        </p:nvSpPr>
        <p:spPr/>
        <p:txBody>
          <a:bodyPr>
            <a:noAutofit/>
          </a:bodyPr>
          <a:lstStyle/>
          <a:p>
            <a:pPr algn="l"/>
            <a:r>
              <a:rPr lang="en-US" sz="3000" cap="none" dirty="0">
                <a:latin typeface="Times New Roman" panose="02020603050405020304" pitchFamily="18" charset="0"/>
                <a:cs typeface="Times New Roman" panose="02020603050405020304" pitchFamily="18" charset="0"/>
              </a:rPr>
              <a:t>INTRODUCTION </a:t>
            </a:r>
            <a:br>
              <a:rPr lang="fr-FR" sz="3000" cap="none" dirty="0">
                <a:latin typeface="Times New Roman" panose="02020603050405020304" pitchFamily="18" charset="0"/>
                <a:cs typeface="Times New Roman" panose="02020603050405020304" pitchFamily="18" charset="0"/>
              </a:rPr>
            </a:br>
            <a:endParaRPr lang="en-IN" sz="3000" cap="none" dirty="0"/>
          </a:p>
        </p:txBody>
      </p:sp>
      <p:sp>
        <p:nvSpPr>
          <p:cNvPr id="3" name="Text Placeholder 2">
            <a:extLst>
              <a:ext uri="{FF2B5EF4-FFF2-40B4-BE49-F238E27FC236}">
                <a16:creationId xmlns:a16="http://schemas.microsoft.com/office/drawing/2014/main" id="{B5A3C210-FA1C-49DB-A5FA-562F167BDBFA}"/>
              </a:ext>
            </a:extLst>
          </p:cNvPr>
          <p:cNvSpPr>
            <a:spLocks noGrp="1"/>
          </p:cNvSpPr>
          <p:nvPr>
            <p:ph type="body" idx="1"/>
          </p:nvPr>
        </p:nvSpPr>
        <p:spPr>
          <a:xfrm>
            <a:off x="311700" y="1152475"/>
            <a:ext cx="8520600" cy="3909382"/>
          </a:xfrm>
        </p:spPr>
        <p:txBody>
          <a:bodyPr>
            <a:noAutofit/>
          </a:bodyPr>
          <a:lstStyle/>
          <a:p>
            <a:r>
              <a:rPr lang="en-US" sz="2000" cap="none" dirty="0">
                <a:latin typeface="Times New Roman" panose="02020603050405020304" pitchFamily="18" charset="0"/>
                <a:cs typeface="Times New Roman" panose="02020603050405020304" pitchFamily="18" charset="0"/>
              </a:rPr>
              <a:t>Hardware programming includes programming of different </a:t>
            </a:r>
            <a:r>
              <a:rPr lang="en-US" sz="2000" cap="none" dirty="0" err="1">
                <a:latin typeface="Times New Roman" panose="02020603050405020304" pitchFamily="18" charset="0"/>
                <a:cs typeface="Times New Roman" panose="02020603050405020304" pitchFamily="18" charset="0"/>
              </a:rPr>
              <a:t>ic’s</a:t>
            </a:r>
            <a:r>
              <a:rPr lang="en-US" sz="2000" cap="none" dirty="0">
                <a:latin typeface="Times New Roman" panose="02020603050405020304" pitchFamily="18" charset="0"/>
                <a:cs typeface="Times New Roman" panose="02020603050405020304" pitchFamily="18" charset="0"/>
              </a:rPr>
              <a:t> using </a:t>
            </a:r>
            <a:r>
              <a:rPr lang="en-US" sz="2000" cap="none" dirty="0" err="1">
                <a:latin typeface="Times New Roman" panose="02020603050405020304" pitchFamily="18" charset="0"/>
                <a:cs typeface="Times New Roman" panose="02020603050405020304" pitchFamily="18" charset="0"/>
              </a:rPr>
              <a:t>arduino</a:t>
            </a:r>
            <a:r>
              <a:rPr lang="en-US" sz="2000" cap="none" dirty="0">
                <a:latin typeface="Times New Roman" panose="02020603050405020304" pitchFamily="18" charset="0"/>
                <a:cs typeface="Times New Roman" panose="02020603050405020304" pitchFamily="18" charset="0"/>
              </a:rPr>
              <a:t> droid.</a:t>
            </a:r>
          </a:p>
          <a:p>
            <a:r>
              <a:rPr lang="en-US" sz="2000" cap="none" dirty="0" err="1">
                <a:latin typeface="Times New Roman" panose="02020603050405020304" pitchFamily="18" charset="0"/>
                <a:cs typeface="Times New Roman" panose="02020603050405020304" pitchFamily="18" charset="0"/>
              </a:rPr>
              <a:t>Vaman</a:t>
            </a:r>
            <a:r>
              <a:rPr lang="en-US" sz="2000" cap="none" dirty="0">
                <a:latin typeface="Times New Roman" panose="02020603050405020304" pitchFamily="18" charset="0"/>
                <a:cs typeface="Times New Roman" panose="02020603050405020304" pitchFamily="18" charset="0"/>
              </a:rPr>
              <a:t> board is a board containing different modules like arm, </a:t>
            </a:r>
            <a:r>
              <a:rPr lang="en-US" sz="2000" cap="none" dirty="0" err="1">
                <a:latin typeface="Times New Roman" panose="02020603050405020304" pitchFamily="18" charset="0"/>
                <a:cs typeface="Times New Roman" panose="02020603050405020304" pitchFamily="18" charset="0"/>
              </a:rPr>
              <a:t>esp</a:t>
            </a:r>
            <a:r>
              <a:rPr lang="en-US" sz="2000" cap="none" dirty="0">
                <a:latin typeface="Times New Roman" panose="02020603050405020304" pitchFamily="18" charset="0"/>
                <a:cs typeface="Times New Roman" panose="02020603050405020304" pitchFamily="18" charset="0"/>
              </a:rPr>
              <a:t>, </a:t>
            </a:r>
            <a:r>
              <a:rPr lang="en-US" sz="2000" cap="none" dirty="0" err="1">
                <a:latin typeface="Times New Roman" panose="02020603050405020304" pitchFamily="18" charset="0"/>
                <a:cs typeface="Times New Roman" panose="02020603050405020304" pitchFamily="18" charset="0"/>
              </a:rPr>
              <a:t>fpga</a:t>
            </a:r>
            <a:r>
              <a:rPr lang="en-US" sz="2000" cap="none" dirty="0">
                <a:latin typeface="Times New Roman" panose="02020603050405020304" pitchFamily="18" charset="0"/>
                <a:cs typeface="Times New Roman" panose="02020603050405020304" pitchFamily="18" charset="0"/>
              </a:rPr>
              <a:t>.</a:t>
            </a:r>
          </a:p>
          <a:p>
            <a:r>
              <a:rPr lang="en-US" sz="2000" cap="none" dirty="0">
                <a:latin typeface="Times New Roman" panose="02020603050405020304" pitchFamily="18" charset="0"/>
                <a:cs typeface="Times New Roman" panose="02020603050405020304" pitchFamily="18" charset="0"/>
              </a:rPr>
              <a:t>Inter-chip communication refers to the exchange of data between different modules within </a:t>
            </a:r>
            <a:r>
              <a:rPr lang="en-US" sz="2000" cap="none" dirty="0" err="1">
                <a:latin typeface="Times New Roman" panose="02020603050405020304" pitchFamily="18" charset="0"/>
                <a:cs typeface="Times New Roman" panose="02020603050405020304" pitchFamily="18" charset="0"/>
              </a:rPr>
              <a:t>vaman</a:t>
            </a:r>
            <a:r>
              <a:rPr lang="en-US" sz="2000" cap="none" dirty="0">
                <a:latin typeface="Times New Roman" panose="02020603050405020304" pitchFamily="18" charset="0"/>
                <a:cs typeface="Times New Roman" panose="02020603050405020304" pitchFamily="18" charset="0"/>
              </a:rPr>
              <a:t> board and ensures that various components work together efficiently, exchanging data and control signals as system.</a:t>
            </a:r>
          </a:p>
          <a:p>
            <a:r>
              <a:rPr lang="en-US" sz="2000" cap="none" dirty="0">
                <a:latin typeface="Times New Roman" panose="02020603050405020304" pitchFamily="18" charset="0"/>
                <a:cs typeface="Times New Roman" panose="02020603050405020304" pitchFamily="18" charset="0"/>
              </a:rPr>
              <a:t>Crucial for the performance, reliability, and power efficiency of electronic devices.</a:t>
            </a:r>
            <a:endParaRPr lang="en-IN" sz="2000" cap="none" dirty="0">
              <a:latin typeface="Times New Roman" panose="02020603050405020304" pitchFamily="18" charset="0"/>
              <a:cs typeface="Times New Roman" panose="02020603050405020304" pitchFamily="18" charset="0"/>
            </a:endParaRPr>
          </a:p>
          <a:p>
            <a:r>
              <a:rPr lang="en-US" sz="2000" cap="none" dirty="0">
                <a:latin typeface="Times New Roman" panose="02020603050405020304" pitchFamily="18" charset="0"/>
                <a:cs typeface="Times New Roman" panose="02020603050405020304" pitchFamily="18" charset="0"/>
              </a:rPr>
              <a:t>Can be used in : automotive systems, industrial automation, medical devices.</a:t>
            </a:r>
          </a:p>
        </p:txBody>
      </p:sp>
    </p:spTree>
    <p:extLst>
      <p:ext uri="{BB962C8B-B14F-4D97-AF65-F5344CB8AC3E}">
        <p14:creationId xmlns:p14="http://schemas.microsoft.com/office/powerpoint/2010/main" val="42620110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71779-C7C6-4588-96B6-4E09FC545288}"/>
              </a:ext>
            </a:extLst>
          </p:cNvPr>
          <p:cNvSpPr>
            <a:spLocks noGrp="1"/>
          </p:cNvSpPr>
          <p:nvPr>
            <p:ph type="title"/>
          </p:nvPr>
        </p:nvSpPr>
        <p:spPr>
          <a:xfrm>
            <a:off x="311700" y="522591"/>
            <a:ext cx="8520600" cy="572700"/>
          </a:xfrm>
        </p:spPr>
        <p:txBody>
          <a:bodyPr>
            <a:noAutofit/>
          </a:bodyPr>
          <a:lstStyle/>
          <a:p>
            <a:pPr algn="l"/>
            <a:r>
              <a:rPr lang="en-IN" sz="3000" dirty="0">
                <a:latin typeface="Times New Roman" panose="02020603050405020304" pitchFamily="18" charset="0"/>
                <a:cs typeface="Times New Roman" panose="02020603050405020304" pitchFamily="18" charset="0"/>
              </a:rPr>
              <a:t>LCD OUTPUT</a:t>
            </a:r>
          </a:p>
        </p:txBody>
      </p:sp>
      <p:pic>
        <p:nvPicPr>
          <p:cNvPr id="5" name="Picture 4">
            <a:extLst>
              <a:ext uri="{FF2B5EF4-FFF2-40B4-BE49-F238E27FC236}">
                <a16:creationId xmlns:a16="http://schemas.microsoft.com/office/drawing/2014/main" id="{FDE9EF5B-E917-4506-8188-218F52455886}"/>
              </a:ext>
            </a:extLst>
          </p:cNvPr>
          <p:cNvPicPr>
            <a:picLocks noChangeAspect="1"/>
          </p:cNvPicPr>
          <p:nvPr/>
        </p:nvPicPr>
        <p:blipFill>
          <a:blip r:embed="rId2"/>
          <a:stretch>
            <a:fillRect/>
          </a:stretch>
        </p:blipFill>
        <p:spPr>
          <a:xfrm>
            <a:off x="609600" y="1894114"/>
            <a:ext cx="3414123" cy="2024818"/>
          </a:xfrm>
          <a:prstGeom prst="rect">
            <a:avLst/>
          </a:prstGeom>
        </p:spPr>
      </p:pic>
      <p:pic>
        <p:nvPicPr>
          <p:cNvPr id="7" name="Picture 6">
            <a:extLst>
              <a:ext uri="{FF2B5EF4-FFF2-40B4-BE49-F238E27FC236}">
                <a16:creationId xmlns:a16="http://schemas.microsoft.com/office/drawing/2014/main" id="{1189C38B-82D0-400A-929F-0F859443FC54}"/>
              </a:ext>
            </a:extLst>
          </p:cNvPr>
          <p:cNvPicPr>
            <a:picLocks noChangeAspect="1"/>
          </p:cNvPicPr>
          <p:nvPr/>
        </p:nvPicPr>
        <p:blipFill rotWithShape="1">
          <a:blip r:embed="rId3"/>
          <a:srcRect l="10535" t="37776" r="17225" b="26135"/>
          <a:stretch/>
        </p:blipFill>
        <p:spPr>
          <a:xfrm>
            <a:off x="5120279" y="1884521"/>
            <a:ext cx="3076664" cy="2024818"/>
          </a:xfrm>
          <a:prstGeom prst="rect">
            <a:avLst/>
          </a:prstGeom>
        </p:spPr>
      </p:pic>
      <p:sp>
        <p:nvSpPr>
          <p:cNvPr id="9" name="TextBox 8">
            <a:extLst>
              <a:ext uri="{FF2B5EF4-FFF2-40B4-BE49-F238E27FC236}">
                <a16:creationId xmlns:a16="http://schemas.microsoft.com/office/drawing/2014/main" id="{BA54F87C-68F8-4B19-8E59-2571146B9C06}"/>
              </a:ext>
            </a:extLst>
          </p:cNvPr>
          <p:cNvSpPr txBox="1"/>
          <p:nvPr/>
        </p:nvSpPr>
        <p:spPr>
          <a:xfrm>
            <a:off x="413657" y="4158343"/>
            <a:ext cx="3875314"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Fig16: Web page for selecting output to be displayed</a:t>
            </a:r>
            <a:endParaRPr lang="en-IN" sz="1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36EC5C93-6DB4-4E12-A2C0-D97088EB8A9D}"/>
              </a:ext>
            </a:extLst>
          </p:cNvPr>
          <p:cNvSpPr txBox="1"/>
          <p:nvPr/>
        </p:nvSpPr>
        <p:spPr>
          <a:xfrm>
            <a:off x="4877540" y="4155328"/>
            <a:ext cx="3694959" cy="276999"/>
          </a:xfrm>
          <a:prstGeom prst="rect">
            <a:avLst/>
          </a:prstGeom>
          <a:noFill/>
        </p:spPr>
        <p:txBody>
          <a:bodyPr wrap="square">
            <a:spAutoFit/>
          </a:bodyPr>
          <a:lstStyle/>
          <a:p>
            <a:pPr algn="ctr"/>
            <a:r>
              <a:rPr lang="en-GB" sz="1200" dirty="0">
                <a:latin typeface="Times New Roman" panose="02020603050405020304" pitchFamily="18" charset="0"/>
                <a:cs typeface="Times New Roman" panose="02020603050405020304" pitchFamily="18" charset="0"/>
              </a:rPr>
              <a:t>Fig17: Output for Inter-chip using LCD &amp; </a:t>
            </a:r>
            <a:r>
              <a:rPr lang="en-GB" sz="1200" dirty="0" err="1">
                <a:latin typeface="Times New Roman" panose="02020603050405020304" pitchFamily="18" charset="0"/>
                <a:cs typeface="Times New Roman" panose="02020603050405020304" pitchFamily="18" charset="0"/>
              </a:rPr>
              <a:t>Vaman</a:t>
            </a:r>
            <a:r>
              <a:rPr lang="en-GB" sz="1200" dirty="0">
                <a:latin typeface="Times New Roman" panose="02020603050405020304" pitchFamily="18" charset="0"/>
                <a:cs typeface="Times New Roman" panose="02020603050405020304" pitchFamily="18" charset="0"/>
              </a:rPr>
              <a:t> Board.</a:t>
            </a: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16512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6B7F9-72EB-4888-886D-BA37A1419B25}"/>
              </a:ext>
            </a:extLst>
          </p:cNvPr>
          <p:cNvSpPr>
            <a:spLocks noGrp="1"/>
          </p:cNvSpPr>
          <p:nvPr>
            <p:ph type="title"/>
          </p:nvPr>
        </p:nvSpPr>
        <p:spPr>
          <a:xfrm>
            <a:off x="311700" y="608310"/>
            <a:ext cx="8520600" cy="572700"/>
          </a:xfrm>
        </p:spPr>
        <p:txBody>
          <a:bodyPr>
            <a:noAutofit/>
          </a:bodyPr>
          <a:lstStyle/>
          <a:p>
            <a:pPr algn="l"/>
            <a:r>
              <a:rPr lang="en-US" sz="3000" cap="none" dirty="0">
                <a:latin typeface="Times New Roman" panose="02020603050405020304" pitchFamily="18" charset="0"/>
                <a:cs typeface="Times New Roman" panose="02020603050405020304" pitchFamily="18" charset="0"/>
              </a:rPr>
              <a:t>CONCLUSION</a:t>
            </a:r>
            <a:br>
              <a:rPr lang="en-US" sz="3000" b="1" cap="none" dirty="0">
                <a:latin typeface="Times New Roman" panose="02020603050405020304" pitchFamily="18" charset="0"/>
                <a:cs typeface="Times New Roman" panose="02020603050405020304" pitchFamily="18" charset="0"/>
              </a:rPr>
            </a:br>
            <a:endParaRPr lang="en-IN" sz="3000" b="1" cap="none" dirty="0"/>
          </a:p>
        </p:txBody>
      </p:sp>
      <p:sp>
        <p:nvSpPr>
          <p:cNvPr id="3" name="Text Placeholder 2">
            <a:extLst>
              <a:ext uri="{FF2B5EF4-FFF2-40B4-BE49-F238E27FC236}">
                <a16:creationId xmlns:a16="http://schemas.microsoft.com/office/drawing/2014/main" id="{74814007-DB86-4E46-9B2F-BD7BE96CC737}"/>
              </a:ext>
            </a:extLst>
          </p:cNvPr>
          <p:cNvSpPr>
            <a:spLocks noGrp="1"/>
          </p:cNvSpPr>
          <p:nvPr>
            <p:ph type="body" idx="1"/>
          </p:nvPr>
        </p:nvSpPr>
        <p:spPr>
          <a:xfrm>
            <a:off x="311700" y="1587409"/>
            <a:ext cx="8520600" cy="2015268"/>
          </a:xfrm>
        </p:spPr>
        <p:txBody>
          <a:bodyPr>
            <a:noAutofit/>
          </a:bodyPr>
          <a:lstStyle/>
          <a:p>
            <a:pPr marL="114300" indent="0" algn="just">
              <a:buNone/>
            </a:pPr>
            <a:r>
              <a:rPr lang="en-IN" sz="2000" cap="none" dirty="0">
                <a:latin typeface="Times New Roman" panose="02020603050405020304" pitchFamily="18" charset="0"/>
                <a:cs typeface="Times New Roman" panose="02020603050405020304" pitchFamily="18" charset="0"/>
              </a:rPr>
              <a:t>The project showcases the potential of inter-chip communication on the LC </a:t>
            </a:r>
            <a:r>
              <a:rPr lang="en-IN" sz="2000" cap="none" dirty="0" err="1">
                <a:latin typeface="Times New Roman" panose="02020603050405020304" pitchFamily="18" charset="0"/>
                <a:cs typeface="Times New Roman" panose="02020603050405020304" pitchFamily="18" charset="0"/>
              </a:rPr>
              <a:t>vaman</a:t>
            </a:r>
            <a:r>
              <a:rPr lang="en-IN" sz="2000" cap="none" dirty="0">
                <a:latin typeface="Times New Roman" panose="02020603050405020304" pitchFamily="18" charset="0"/>
                <a:cs typeface="Times New Roman" panose="02020603050405020304" pitchFamily="18" charset="0"/>
              </a:rPr>
              <a:t> development board, demonstrating integration between ESP32 and FPGA platforms. Through various experiments and exercises, to gain insights into hardware interfacing and communication protocols, paving the way for innovative embedded system designs in future wireless communications.</a:t>
            </a:r>
          </a:p>
        </p:txBody>
      </p:sp>
    </p:spTree>
    <p:extLst>
      <p:ext uri="{BB962C8B-B14F-4D97-AF65-F5344CB8AC3E}">
        <p14:creationId xmlns:p14="http://schemas.microsoft.com/office/powerpoint/2010/main" val="19886009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9BC63-EA2A-4973-80CB-16D59975182B}"/>
              </a:ext>
            </a:extLst>
          </p:cNvPr>
          <p:cNvSpPr>
            <a:spLocks noGrp="1"/>
          </p:cNvSpPr>
          <p:nvPr>
            <p:ph type="title"/>
          </p:nvPr>
        </p:nvSpPr>
        <p:spPr>
          <a:xfrm>
            <a:off x="685332" y="463889"/>
            <a:ext cx="7773338" cy="973026"/>
          </a:xfrm>
        </p:spPr>
        <p:txBody>
          <a:bodyPr>
            <a:normAutofit/>
          </a:bodyPr>
          <a:lstStyle/>
          <a:p>
            <a:pPr algn="l"/>
            <a:r>
              <a:rPr lang="en-IN" sz="3000" dirty="0">
                <a:latin typeface="Times New Roman" panose="02020603050405020304" pitchFamily="18" charset="0"/>
                <a:cs typeface="Times New Roman" panose="02020603050405020304" pitchFamily="18" charset="0"/>
              </a:rPr>
              <a:t>REFERENCES</a:t>
            </a:r>
          </a:p>
        </p:txBody>
      </p:sp>
      <p:sp>
        <p:nvSpPr>
          <p:cNvPr id="3" name="TextBox 2">
            <a:extLst>
              <a:ext uri="{FF2B5EF4-FFF2-40B4-BE49-F238E27FC236}">
                <a16:creationId xmlns:a16="http://schemas.microsoft.com/office/drawing/2014/main" id="{97BD373B-4719-428C-82A1-1B738277010A}"/>
              </a:ext>
            </a:extLst>
          </p:cNvPr>
          <p:cNvSpPr txBox="1"/>
          <p:nvPr/>
        </p:nvSpPr>
        <p:spPr>
          <a:xfrm>
            <a:off x="772419" y="1436915"/>
            <a:ext cx="7892610" cy="2714654"/>
          </a:xfrm>
          <a:prstGeom prst="rect">
            <a:avLst/>
          </a:prstGeom>
          <a:noFill/>
        </p:spPr>
        <p:txBody>
          <a:bodyPr wrap="square" rtlCol="0">
            <a:spAutoFit/>
          </a:bodyPr>
          <a:lstStyle/>
          <a:p>
            <a:pPr marL="457200" indent="-457200" algn="just">
              <a:lnSpc>
                <a:spcPct val="150000"/>
              </a:lnSpc>
              <a:buFont typeface="+mj-lt"/>
              <a:buAutoNum type="arabicPeriod"/>
            </a:pPr>
            <a:r>
              <a:rPr lang="en-US" sz="18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Dr. G. V. V. Sharma. “Catalyzing Autonomous Navigation Design Thinking across India”, IITH research Dairy, vol. 4, issue 2, p.p. 10-12, 2022.</a:t>
            </a:r>
            <a:endParaRPr lang="en-IN" sz="2000" dirty="0">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https://github.com/gadepall</a:t>
            </a:r>
          </a:p>
          <a:p>
            <a:pPr marL="457200" indent="-457200" algn="just">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https://github.com/gadepall/digital-design</a:t>
            </a:r>
          </a:p>
          <a:p>
            <a:pPr marL="457200" indent="-457200" algn="just">
              <a:lnSpc>
                <a:spcPct val="150000"/>
              </a:lnSpc>
              <a:buFont typeface="+mj-lt"/>
              <a:buAutoNum type="arabicPeriod"/>
            </a:pPr>
            <a:r>
              <a:rPr lang="en-IN" sz="2000" dirty="0">
                <a:latin typeface="Times New Roman" panose="02020603050405020304" pitchFamily="18" charset="0"/>
                <a:cs typeface="Times New Roman" panose="02020603050405020304" pitchFamily="18" charset="0"/>
              </a:rPr>
              <a:t>https://github.com/gadepall/embedded-system</a:t>
            </a:r>
          </a:p>
          <a:p>
            <a:pPr marL="457200" indent="-457200" algn="just">
              <a:lnSpc>
                <a:spcPct val="150000"/>
              </a:lnSpc>
              <a:buFont typeface="+mj-lt"/>
              <a:buAutoNum type="arabicPeriod"/>
            </a:pPr>
            <a:r>
              <a:rPr lang="en-US" sz="2000" dirty="0">
                <a:latin typeface="Times New Roman" panose="02020603050405020304" pitchFamily="18" charset="0"/>
                <a:cs typeface="Times New Roman" panose="02020603050405020304" pitchFamily="18" charset="0"/>
              </a:rPr>
              <a:t>https://www.optimuslogic.in/product_pygmy.html</a:t>
            </a:r>
          </a:p>
        </p:txBody>
      </p:sp>
    </p:spTree>
    <p:extLst>
      <p:ext uri="{BB962C8B-B14F-4D97-AF65-F5344CB8AC3E}">
        <p14:creationId xmlns:p14="http://schemas.microsoft.com/office/powerpoint/2010/main" val="3578251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3" name="Google Shape;223;p37"/>
          <p:cNvPicPr preferRelativeResize="0"/>
          <p:nvPr/>
        </p:nvPicPr>
        <p:blipFill>
          <a:blip r:embed="rId3">
            <a:alphaModFix/>
          </a:blip>
          <a:stretch>
            <a:fillRect/>
          </a:stretch>
        </p:blipFill>
        <p:spPr>
          <a:xfrm>
            <a:off x="174172" y="950307"/>
            <a:ext cx="9144000" cy="2866604"/>
          </a:xfrm>
          <a:prstGeom prst="rect">
            <a:avLst/>
          </a:prstGeom>
          <a:noFill/>
          <a:ln>
            <a:noFill/>
          </a:ln>
        </p:spPr>
      </p:pic>
      <p:sp>
        <p:nvSpPr>
          <p:cNvPr id="4" name="TextBox 3">
            <a:extLst>
              <a:ext uri="{FF2B5EF4-FFF2-40B4-BE49-F238E27FC236}">
                <a16:creationId xmlns:a16="http://schemas.microsoft.com/office/drawing/2014/main" id="{6E80A0ED-7511-47F3-A100-8A725671341C}"/>
              </a:ext>
            </a:extLst>
          </p:cNvPr>
          <p:cNvSpPr txBox="1"/>
          <p:nvPr/>
        </p:nvSpPr>
        <p:spPr>
          <a:xfrm>
            <a:off x="4201886" y="3331419"/>
            <a:ext cx="370114" cy="861774"/>
          </a:xfrm>
          <a:prstGeom prst="rect">
            <a:avLst/>
          </a:prstGeom>
          <a:noFill/>
        </p:spPr>
        <p:txBody>
          <a:bodyPr wrap="square">
            <a:spAutoFit/>
          </a:bodyPr>
          <a:lstStyle/>
          <a:p>
            <a:r>
              <a:rPr lang="en-US" sz="5000" dirty="0">
                <a:solidFill>
                  <a:srgbClr val="002060"/>
                </a:solidFill>
                <a:sym typeface="Wingdings" panose="05000000000000000000" pitchFamily="2" charset="2"/>
              </a:rPr>
              <a:t></a:t>
            </a:r>
            <a:endParaRPr lang="en-IN" sz="5000" dirty="0">
              <a:solidFill>
                <a:srgbClr val="00206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99EBE-8076-4618-BA5D-5C08F9D7B10C}"/>
              </a:ext>
            </a:extLst>
          </p:cNvPr>
          <p:cNvSpPr>
            <a:spLocks noGrp="1"/>
          </p:cNvSpPr>
          <p:nvPr>
            <p:ph type="title"/>
          </p:nvPr>
        </p:nvSpPr>
        <p:spPr/>
        <p:txBody>
          <a:bodyPr>
            <a:normAutofit fontScale="90000"/>
          </a:bodyPr>
          <a:lstStyle/>
          <a:p>
            <a:pPr algn="l"/>
            <a:r>
              <a:rPr lang="en-US" sz="3300" cap="none" dirty="0">
                <a:latin typeface="Times New Roman" panose="02020603050405020304" pitchFamily="18" charset="0"/>
                <a:cs typeface="Times New Roman" panose="02020603050405020304" pitchFamily="18" charset="0"/>
              </a:rPr>
              <a:t>OBJECTIVE </a:t>
            </a:r>
            <a:br>
              <a:rPr lang="en-US" sz="2800" cap="none" dirty="0">
                <a:latin typeface="Times New Roman" panose="02020603050405020304" pitchFamily="18" charset="0"/>
                <a:cs typeface="Times New Roman" panose="02020603050405020304" pitchFamily="18" charset="0"/>
              </a:rPr>
            </a:br>
            <a:endParaRPr lang="en-IN" dirty="0"/>
          </a:p>
        </p:txBody>
      </p:sp>
      <p:sp>
        <p:nvSpPr>
          <p:cNvPr id="3" name="Text Placeholder 2">
            <a:extLst>
              <a:ext uri="{FF2B5EF4-FFF2-40B4-BE49-F238E27FC236}">
                <a16:creationId xmlns:a16="http://schemas.microsoft.com/office/drawing/2014/main" id="{BF78E985-4554-4A85-9875-7D069D5926C4}"/>
              </a:ext>
            </a:extLst>
          </p:cNvPr>
          <p:cNvSpPr>
            <a:spLocks noGrp="1"/>
          </p:cNvSpPr>
          <p:nvPr>
            <p:ph type="body" idx="1"/>
          </p:nvPr>
        </p:nvSpPr>
        <p:spPr>
          <a:xfrm>
            <a:off x="311700" y="1620561"/>
            <a:ext cx="8520600" cy="3416400"/>
          </a:xfrm>
        </p:spPr>
        <p:txBody>
          <a:bodyPr>
            <a:normAutofit/>
          </a:bodyPr>
          <a:lstStyle/>
          <a:p>
            <a:pPr marL="114300" indent="0" algn="just">
              <a:buNone/>
            </a:pPr>
            <a:r>
              <a:rPr lang="en-GB" sz="2000" cap="none" dirty="0">
                <a:latin typeface="Times New Roman" panose="02020603050405020304" pitchFamily="18" charset="0"/>
                <a:cs typeface="Times New Roman" panose="02020603050405020304" pitchFamily="18" charset="0"/>
              </a:rPr>
              <a:t>To implement the inter-chip communication in </a:t>
            </a:r>
            <a:r>
              <a:rPr lang="en-GB" sz="2000" cap="none" dirty="0" err="1">
                <a:latin typeface="Times New Roman" panose="02020603050405020304" pitchFamily="18" charset="0"/>
                <a:cs typeface="Times New Roman" panose="02020603050405020304" pitchFamily="18" charset="0"/>
              </a:rPr>
              <a:t>vaman</a:t>
            </a:r>
            <a:r>
              <a:rPr lang="en-GB" sz="2000" cap="none" dirty="0">
                <a:latin typeface="Times New Roman" panose="02020603050405020304" pitchFamily="18" charset="0"/>
                <a:cs typeface="Times New Roman" panose="02020603050405020304" pitchFamily="18" charset="0"/>
              </a:rPr>
              <a:t> board between ESP and FPGA with an experience in hardware programming of </a:t>
            </a:r>
            <a:r>
              <a:rPr lang="en-GB" sz="2000" cap="none" dirty="0" err="1">
                <a:latin typeface="Times New Roman" panose="02020603050405020304" pitchFamily="18" charset="0"/>
                <a:cs typeface="Times New Roman" panose="02020603050405020304" pitchFamily="18" charset="0"/>
              </a:rPr>
              <a:t>ic’s</a:t>
            </a:r>
            <a:r>
              <a:rPr lang="en-GB" sz="2000" cap="none" dirty="0">
                <a:latin typeface="Times New Roman" panose="02020603050405020304" pitchFamily="18" charset="0"/>
                <a:cs typeface="Times New Roman" panose="02020603050405020304" pitchFamily="18" charset="0"/>
              </a:rPr>
              <a:t> for future wireless communication in 5G advanced/ 6G.</a:t>
            </a:r>
            <a:endParaRPr lang="en-IN"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1360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0277B-F7D8-41ED-B61E-89BEEEFD5E16}"/>
              </a:ext>
            </a:extLst>
          </p:cNvPr>
          <p:cNvSpPr>
            <a:spLocks noGrp="1"/>
          </p:cNvSpPr>
          <p:nvPr>
            <p:ph type="title"/>
          </p:nvPr>
        </p:nvSpPr>
        <p:spPr/>
        <p:txBody>
          <a:bodyPr>
            <a:noAutofit/>
          </a:bodyPr>
          <a:lstStyle/>
          <a:p>
            <a:pPr algn="l"/>
            <a:r>
              <a:rPr lang="en-IN" sz="3000" dirty="0">
                <a:solidFill>
                  <a:schemeClr val="tx1"/>
                </a:solidFill>
                <a:latin typeface="Times New Roman" panose="02020603050405020304" pitchFamily="18" charset="0"/>
                <a:cs typeface="Times New Roman" panose="02020603050405020304" pitchFamily="18" charset="0"/>
              </a:rPr>
              <a:t>Literature survey</a:t>
            </a:r>
            <a:endParaRPr lang="en-IN" sz="3000" dirty="0"/>
          </a:p>
        </p:txBody>
      </p:sp>
      <p:graphicFrame>
        <p:nvGraphicFramePr>
          <p:cNvPr id="4" name="Table 4">
            <a:extLst>
              <a:ext uri="{FF2B5EF4-FFF2-40B4-BE49-F238E27FC236}">
                <a16:creationId xmlns:a16="http://schemas.microsoft.com/office/drawing/2014/main" id="{900ECFE2-ABFA-41B7-A6A1-C9DE0B07BB49}"/>
              </a:ext>
            </a:extLst>
          </p:cNvPr>
          <p:cNvGraphicFramePr>
            <a:graphicFrameLocks noGrp="1"/>
          </p:cNvGraphicFramePr>
          <p:nvPr>
            <p:extLst>
              <p:ext uri="{D42A27DB-BD31-4B8C-83A1-F6EECF244321}">
                <p14:modId xmlns:p14="http://schemas.microsoft.com/office/powerpoint/2010/main" val="162996370"/>
              </p:ext>
            </p:extLst>
          </p:nvPr>
        </p:nvGraphicFramePr>
        <p:xfrm>
          <a:off x="413657" y="1913908"/>
          <a:ext cx="8520600" cy="2037605"/>
        </p:xfrm>
        <a:graphic>
          <a:graphicData uri="http://schemas.openxmlformats.org/drawingml/2006/table">
            <a:tbl>
              <a:tblPr firstRow="1" bandRow="1">
                <a:tableStyleId>{5C22544A-7EE6-4342-B048-85BDC9FD1C3A}</a:tableStyleId>
              </a:tblPr>
              <a:tblGrid>
                <a:gridCol w="1230086">
                  <a:extLst>
                    <a:ext uri="{9D8B030D-6E8A-4147-A177-3AD203B41FA5}">
                      <a16:colId xmlns:a16="http://schemas.microsoft.com/office/drawing/2014/main" val="3737707931"/>
                    </a:ext>
                  </a:extLst>
                </a:gridCol>
                <a:gridCol w="2178154">
                  <a:extLst>
                    <a:ext uri="{9D8B030D-6E8A-4147-A177-3AD203B41FA5}">
                      <a16:colId xmlns:a16="http://schemas.microsoft.com/office/drawing/2014/main" val="1817445398"/>
                    </a:ext>
                  </a:extLst>
                </a:gridCol>
                <a:gridCol w="1704120">
                  <a:extLst>
                    <a:ext uri="{9D8B030D-6E8A-4147-A177-3AD203B41FA5}">
                      <a16:colId xmlns:a16="http://schemas.microsoft.com/office/drawing/2014/main" val="1346720018"/>
                    </a:ext>
                  </a:extLst>
                </a:gridCol>
                <a:gridCol w="1704120">
                  <a:extLst>
                    <a:ext uri="{9D8B030D-6E8A-4147-A177-3AD203B41FA5}">
                      <a16:colId xmlns:a16="http://schemas.microsoft.com/office/drawing/2014/main" val="2716320978"/>
                    </a:ext>
                  </a:extLst>
                </a:gridCol>
                <a:gridCol w="1704120">
                  <a:extLst>
                    <a:ext uri="{9D8B030D-6E8A-4147-A177-3AD203B41FA5}">
                      <a16:colId xmlns:a16="http://schemas.microsoft.com/office/drawing/2014/main" val="3510435469"/>
                    </a:ext>
                  </a:extLst>
                </a:gridCol>
              </a:tblGrid>
              <a:tr h="401346">
                <a:tc>
                  <a:txBody>
                    <a:bodyPr/>
                    <a:lstStyle/>
                    <a:p>
                      <a:pPr algn="ctr"/>
                      <a:r>
                        <a:rPr lang="en-IN" sz="2000" dirty="0">
                          <a:latin typeface="Times New Roman" panose="02020603050405020304" pitchFamily="18" charset="0"/>
                          <a:cs typeface="Times New Roman" panose="02020603050405020304" pitchFamily="18" charset="0"/>
                        </a:rPr>
                        <a:t>S.No</a:t>
                      </a:r>
                    </a:p>
                  </a:txBody>
                  <a:tcPr/>
                </a:tc>
                <a:tc>
                  <a:txBody>
                    <a:bodyPr/>
                    <a:lstStyle/>
                    <a:p>
                      <a:pPr algn="ctr"/>
                      <a:r>
                        <a:rPr lang="en-IN" sz="2000" dirty="0">
                          <a:latin typeface="Times New Roman" panose="02020603050405020304" pitchFamily="18" charset="0"/>
                          <a:cs typeface="Times New Roman" panose="02020603050405020304" pitchFamily="18" charset="0"/>
                        </a:rPr>
                        <a:t>Research Paper</a:t>
                      </a:r>
                    </a:p>
                  </a:txBody>
                  <a:tcPr/>
                </a:tc>
                <a:tc>
                  <a:txBody>
                    <a:bodyPr/>
                    <a:lstStyle/>
                    <a:p>
                      <a:pPr algn="ctr"/>
                      <a:r>
                        <a:rPr lang="en-IN" sz="2000" dirty="0">
                          <a:latin typeface="Times New Roman" panose="02020603050405020304" pitchFamily="18" charset="0"/>
                          <a:cs typeface="Times New Roman" panose="02020603050405020304" pitchFamily="18" charset="0"/>
                        </a:rPr>
                        <a:t>Year</a:t>
                      </a:r>
                    </a:p>
                  </a:txBody>
                  <a:tcPr/>
                </a:tc>
                <a:tc>
                  <a:txBody>
                    <a:bodyPr/>
                    <a:lstStyle/>
                    <a:p>
                      <a:pPr algn="ctr"/>
                      <a:r>
                        <a:rPr lang="en-IN" sz="2000" dirty="0">
                          <a:latin typeface="Times New Roman" panose="02020603050405020304" pitchFamily="18" charset="0"/>
                          <a:cs typeface="Times New Roman" panose="02020603050405020304" pitchFamily="18" charset="0"/>
                        </a:rPr>
                        <a:t>Author</a:t>
                      </a:r>
                    </a:p>
                  </a:txBody>
                  <a:tcPr/>
                </a:tc>
                <a:tc>
                  <a:txBody>
                    <a:bodyPr/>
                    <a:lstStyle/>
                    <a:p>
                      <a:pPr algn="ctr"/>
                      <a:r>
                        <a:rPr lang="en-IN" sz="2000" dirty="0">
                          <a:latin typeface="Times New Roman" panose="02020603050405020304" pitchFamily="18" charset="0"/>
                          <a:cs typeface="Times New Roman" panose="02020603050405020304" pitchFamily="18" charset="0"/>
                        </a:rPr>
                        <a:t>Purpose</a:t>
                      </a:r>
                    </a:p>
                  </a:txBody>
                  <a:tcPr/>
                </a:tc>
                <a:extLst>
                  <a:ext uri="{0D108BD9-81ED-4DB2-BD59-A6C34878D82A}">
                    <a16:rowId xmlns:a16="http://schemas.microsoft.com/office/drawing/2014/main" val="1737943796"/>
                  </a:ext>
                </a:extLst>
              </a:tr>
              <a:tr h="1636259">
                <a:tc>
                  <a:txBody>
                    <a:bodyPr/>
                    <a:lstStyle/>
                    <a:p>
                      <a:pPr algn="ctr"/>
                      <a:r>
                        <a:rPr lang="en-IN" sz="2000" dirty="0">
                          <a:latin typeface="Times New Roman" panose="02020603050405020304" pitchFamily="18" charset="0"/>
                          <a:cs typeface="Times New Roman" panose="02020603050405020304" pitchFamily="18" charset="0"/>
                        </a:rPr>
                        <a:t>1</a:t>
                      </a:r>
                    </a:p>
                  </a:txBody>
                  <a:tcPr/>
                </a:tc>
                <a:tc>
                  <a:txBody>
                    <a:bodyPr/>
                    <a:lstStyle/>
                    <a:p>
                      <a:pPr algn="ctr"/>
                      <a:r>
                        <a:rPr lang="en-IN" sz="2000" dirty="0">
                          <a:latin typeface="Times New Roman" panose="02020603050405020304" pitchFamily="18" charset="0"/>
                          <a:cs typeface="Times New Roman" panose="02020603050405020304" pitchFamily="18" charset="0"/>
                        </a:rPr>
                        <a:t>Catalyzing Autonomous Navigation Design Thinking across India</a:t>
                      </a:r>
                    </a:p>
                  </a:txBody>
                  <a:tcPr/>
                </a:tc>
                <a:tc>
                  <a:txBody>
                    <a:bodyPr/>
                    <a:lstStyle/>
                    <a:p>
                      <a:pPr algn="ctr"/>
                      <a:r>
                        <a:rPr lang="en-IN" sz="2000" dirty="0">
                          <a:latin typeface="Times New Roman" panose="02020603050405020304" pitchFamily="18" charset="0"/>
                          <a:cs typeface="Times New Roman" panose="02020603050405020304" pitchFamily="18" charset="0"/>
                        </a:rPr>
                        <a:t>Volume 4, Issue 2, Apr –Jun 2022</a:t>
                      </a:r>
                    </a:p>
                  </a:txBody>
                  <a:tcPr/>
                </a:tc>
                <a:tc>
                  <a:txBody>
                    <a:bodyPr/>
                    <a:lstStyle/>
                    <a:p>
                      <a:pPr algn="ctr"/>
                      <a:r>
                        <a:rPr lang="en-IN" sz="2000" dirty="0" err="1">
                          <a:latin typeface="Times New Roman" panose="02020603050405020304" pitchFamily="18" charset="0"/>
                          <a:cs typeface="Times New Roman" panose="02020603050405020304" pitchFamily="18" charset="0"/>
                        </a:rPr>
                        <a:t>Dr.</a:t>
                      </a:r>
                      <a:r>
                        <a:rPr lang="en-IN" sz="2000" dirty="0">
                          <a:latin typeface="Times New Roman" panose="02020603050405020304" pitchFamily="18" charset="0"/>
                          <a:cs typeface="Times New Roman" panose="02020603050405020304" pitchFamily="18" charset="0"/>
                        </a:rPr>
                        <a:t> G V </a:t>
                      </a:r>
                      <a:r>
                        <a:rPr lang="en-IN" sz="2000" dirty="0" err="1">
                          <a:latin typeface="Times New Roman" panose="02020603050405020304" pitchFamily="18" charset="0"/>
                          <a:cs typeface="Times New Roman" panose="02020603050405020304" pitchFamily="18" charset="0"/>
                        </a:rPr>
                        <a:t>V</a:t>
                      </a:r>
                      <a:r>
                        <a:rPr lang="en-IN" sz="2000" dirty="0">
                          <a:latin typeface="Times New Roman" panose="02020603050405020304" pitchFamily="18" charset="0"/>
                          <a:cs typeface="Times New Roman" panose="02020603050405020304" pitchFamily="18" charset="0"/>
                        </a:rPr>
                        <a:t> Sharma </a:t>
                      </a:r>
                    </a:p>
                  </a:txBody>
                  <a:tcPr/>
                </a:tc>
                <a:tc>
                  <a:txBody>
                    <a:bodyPr/>
                    <a:lstStyle/>
                    <a:p>
                      <a:pPr algn="ctr"/>
                      <a:r>
                        <a:rPr lang="en-IN" sz="2000" dirty="0">
                          <a:latin typeface="Times New Roman" panose="02020603050405020304" pitchFamily="18" charset="0"/>
                          <a:cs typeface="Times New Roman" panose="02020603050405020304" pitchFamily="18" charset="0"/>
                        </a:rPr>
                        <a:t>Testing of Vaman in real life application.</a:t>
                      </a:r>
                    </a:p>
                  </a:txBody>
                  <a:tcPr/>
                </a:tc>
                <a:extLst>
                  <a:ext uri="{0D108BD9-81ED-4DB2-BD59-A6C34878D82A}">
                    <a16:rowId xmlns:a16="http://schemas.microsoft.com/office/drawing/2014/main" val="2101253238"/>
                  </a:ext>
                </a:extLst>
              </a:tr>
            </a:tbl>
          </a:graphicData>
        </a:graphic>
      </p:graphicFrame>
    </p:spTree>
    <p:extLst>
      <p:ext uri="{BB962C8B-B14F-4D97-AF65-F5344CB8AC3E}">
        <p14:creationId xmlns:p14="http://schemas.microsoft.com/office/powerpoint/2010/main" val="7276514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8BA85-974F-42D7-B143-D2ACF5500DBD}"/>
              </a:ext>
            </a:extLst>
          </p:cNvPr>
          <p:cNvSpPr>
            <a:spLocks noGrp="1"/>
          </p:cNvSpPr>
          <p:nvPr>
            <p:ph type="title"/>
          </p:nvPr>
        </p:nvSpPr>
        <p:spPr/>
        <p:txBody>
          <a:bodyPr>
            <a:noAutofit/>
          </a:bodyPr>
          <a:lstStyle/>
          <a:p>
            <a:r>
              <a:rPr lang="en-GB" sz="3000" cap="none" dirty="0">
                <a:latin typeface="Times New Roman" panose="02020603050405020304" pitchFamily="18" charset="0"/>
                <a:cs typeface="Times New Roman" panose="02020603050405020304" pitchFamily="18" charset="0"/>
              </a:rPr>
              <a:t>DATA </a:t>
            </a:r>
            <a:r>
              <a:rPr lang="en-US" sz="3000" cap="none" dirty="0">
                <a:latin typeface="Times New Roman" panose="02020603050405020304" pitchFamily="18" charset="0"/>
                <a:cs typeface="Times New Roman" panose="02020603050405020304" pitchFamily="18" charset="0"/>
              </a:rPr>
              <a:t>HANDLING</a:t>
            </a:r>
            <a:endParaRPr lang="en-IN" sz="3000" cap="none"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4453987-3488-4BE4-9583-92D37885399F}"/>
              </a:ext>
            </a:extLst>
          </p:cNvPr>
          <p:cNvSpPr>
            <a:spLocks noGrp="1"/>
          </p:cNvSpPr>
          <p:nvPr>
            <p:ph type="body" idx="1"/>
          </p:nvPr>
        </p:nvSpPr>
        <p:spPr>
          <a:xfrm>
            <a:off x="566056" y="1359303"/>
            <a:ext cx="8266243" cy="3416400"/>
          </a:xfrm>
        </p:spPr>
        <p:txBody>
          <a:bodyPr>
            <a:normAutofit/>
          </a:bodyPr>
          <a:lstStyle/>
          <a:p>
            <a:r>
              <a:rPr lang="en-US" sz="2000" cap="none" dirty="0">
                <a:latin typeface="Times New Roman" panose="02020603050405020304" pitchFamily="18" charset="0"/>
                <a:cs typeface="Times New Roman" panose="02020603050405020304" pitchFamily="18" charset="0"/>
              </a:rPr>
              <a:t>Installations</a:t>
            </a:r>
          </a:p>
          <a:p>
            <a:r>
              <a:rPr lang="en-US" sz="2000" cap="none" dirty="0" err="1">
                <a:latin typeface="Times New Roman" panose="02020603050405020304" pitchFamily="18" charset="0"/>
                <a:cs typeface="Times New Roman" panose="02020603050405020304" pitchFamily="18" charset="0"/>
              </a:rPr>
              <a:t>Termux</a:t>
            </a:r>
            <a:endParaRPr lang="en-US" sz="2000" cap="none" dirty="0">
              <a:latin typeface="Times New Roman" panose="02020603050405020304" pitchFamily="18" charset="0"/>
              <a:cs typeface="Times New Roman" panose="02020603050405020304" pitchFamily="18" charset="0"/>
            </a:endParaRPr>
          </a:p>
          <a:p>
            <a:r>
              <a:rPr lang="en-US" sz="2000" cap="none" dirty="0">
                <a:latin typeface="Times New Roman" panose="02020603050405020304" pitchFamily="18" charset="0"/>
                <a:cs typeface="Times New Roman" panose="02020603050405020304" pitchFamily="18" charset="0"/>
              </a:rPr>
              <a:t>Latex</a:t>
            </a:r>
          </a:p>
          <a:p>
            <a:pPr marL="0" indent="0">
              <a:buNone/>
            </a:pPr>
            <a:endParaRPr lang="en-US"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4444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333B3-B79F-4394-8CD8-A0A45762B126}"/>
              </a:ext>
            </a:extLst>
          </p:cNvPr>
          <p:cNvSpPr>
            <a:spLocks noGrp="1"/>
          </p:cNvSpPr>
          <p:nvPr>
            <p:ph type="title"/>
          </p:nvPr>
        </p:nvSpPr>
        <p:spPr/>
        <p:txBody>
          <a:bodyPr>
            <a:noAutofit/>
          </a:bodyPr>
          <a:lstStyle/>
          <a:p>
            <a:r>
              <a:rPr lang="en-US" sz="3000" dirty="0">
                <a:latin typeface="Times New Roman" panose="02020603050405020304" pitchFamily="18" charset="0"/>
                <a:cs typeface="Times New Roman" panose="02020603050405020304" pitchFamily="18" charset="0"/>
              </a:rPr>
              <a:t>Installations</a:t>
            </a:r>
            <a:endParaRPr lang="en-IN" sz="3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2544A64-3C0F-456A-A274-34BB8EBA83A3}"/>
              </a:ext>
            </a:extLst>
          </p:cNvPr>
          <p:cNvSpPr>
            <a:spLocks noGrp="1"/>
          </p:cNvSpPr>
          <p:nvPr>
            <p:ph type="body" idx="1"/>
          </p:nvPr>
        </p:nvSpPr>
        <p:spPr/>
        <p:txBody>
          <a:bodyPr>
            <a:normAutofit/>
          </a:bodyPr>
          <a:lstStyle/>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Install f-droid</a:t>
            </a:r>
          </a:p>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Now in f-droid</a:t>
            </a:r>
          </a:p>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Install </a:t>
            </a:r>
            <a:r>
              <a:rPr lang="en-US" sz="2000" cap="none" dirty="0" err="1">
                <a:latin typeface="Times New Roman" panose="02020603050405020304" pitchFamily="18" charset="0"/>
                <a:cs typeface="Times New Roman" panose="02020603050405020304" pitchFamily="18" charset="0"/>
              </a:rPr>
              <a:t>termux</a:t>
            </a:r>
            <a:endParaRPr lang="en-US" sz="2000" cap="none"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000" cap="none" dirty="0" err="1">
                <a:latin typeface="Times New Roman" panose="02020603050405020304" pitchFamily="18" charset="0"/>
                <a:cs typeface="Times New Roman" panose="02020603050405020304" pitchFamily="18" charset="0"/>
              </a:rPr>
              <a:t>Termux</a:t>
            </a:r>
            <a:r>
              <a:rPr lang="en-US" sz="2000" cap="none" dirty="0">
                <a:latin typeface="Times New Roman" panose="02020603050405020304" pitchFamily="18" charset="0"/>
                <a:cs typeface="Times New Roman" panose="02020603050405020304" pitchFamily="18" charset="0"/>
              </a:rPr>
              <a:t>: APT</a:t>
            </a:r>
          </a:p>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Setting up </a:t>
            </a:r>
            <a:r>
              <a:rPr lang="en-US" sz="2000" cap="none" dirty="0" err="1">
                <a:latin typeface="Times New Roman" panose="02020603050405020304" pitchFamily="18" charset="0"/>
                <a:cs typeface="Times New Roman" panose="02020603050405020304" pitchFamily="18" charset="0"/>
              </a:rPr>
              <a:t>termux</a:t>
            </a:r>
            <a:endParaRPr lang="en-US" sz="2000" cap="none"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Installing and setting up ubuntu on </a:t>
            </a:r>
            <a:r>
              <a:rPr lang="en-US" sz="2000" cap="none" dirty="0" err="1">
                <a:latin typeface="Times New Roman" panose="02020603050405020304" pitchFamily="18" charset="0"/>
                <a:cs typeface="Times New Roman" panose="02020603050405020304" pitchFamily="18" charset="0"/>
              </a:rPr>
              <a:t>termux</a:t>
            </a:r>
            <a:endParaRPr lang="en-US" sz="2000" cap="none"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Latex and python</a:t>
            </a:r>
          </a:p>
          <a:p>
            <a:pPr algn="just">
              <a:buFont typeface="Arial" panose="020B0604020202020204" pitchFamily="34" charset="0"/>
              <a:buChar char="•"/>
            </a:pPr>
            <a:endParaRPr lang="en-US" sz="2000" cap="none"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endParaRPr lang="en-IN" sz="20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9915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504154F-87AE-4F18-9E37-8E11FCFA9880}"/>
              </a:ext>
            </a:extLst>
          </p:cNvPr>
          <p:cNvSpPr>
            <a:spLocks noGrp="1"/>
          </p:cNvSpPr>
          <p:nvPr>
            <p:ph type="title"/>
          </p:nvPr>
        </p:nvSpPr>
        <p:spPr>
          <a:xfrm>
            <a:off x="402772" y="388256"/>
            <a:ext cx="2634344" cy="668226"/>
          </a:xfrm>
        </p:spPr>
        <p:txBody>
          <a:bodyPr/>
          <a:lstStyle/>
          <a:p>
            <a:pPr algn="l"/>
            <a:r>
              <a:rPr lang="en-GB" dirty="0" err="1">
                <a:latin typeface="Times New Roman" panose="02020603050405020304" pitchFamily="18" charset="0"/>
                <a:cs typeface="Times New Roman" panose="02020603050405020304" pitchFamily="18" charset="0"/>
              </a:rPr>
              <a:t>Termux</a:t>
            </a: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A75E1CE-B45B-4DB9-8401-D89ED25EA3CD}"/>
              </a:ext>
            </a:extLst>
          </p:cNvPr>
          <p:cNvSpPr txBox="1"/>
          <p:nvPr/>
        </p:nvSpPr>
        <p:spPr>
          <a:xfrm>
            <a:off x="621847" y="1138935"/>
            <a:ext cx="4267200" cy="3693319"/>
          </a:xfrm>
          <a:prstGeom prst="rect">
            <a:avLst/>
          </a:prstGeom>
          <a:noFill/>
        </p:spPr>
        <p:txBody>
          <a:bodyPr wrap="square">
            <a:spAutoFit/>
          </a:bodyPr>
          <a:lstStyle/>
          <a:p>
            <a:pPr marL="285750" indent="-285750" algn="just">
              <a:buFont typeface="Arial" panose="020B0604020202020204" pitchFamily="34" charset="0"/>
              <a:buChar char="•"/>
            </a:pPr>
            <a:r>
              <a:rPr lang="en-US" i="0" dirty="0" err="1">
                <a:solidFill>
                  <a:schemeClr val="tx1"/>
                </a:solidFill>
                <a:effectLst/>
                <a:latin typeface="Times New Roman" panose="02020603050405020304" pitchFamily="18" charset="0"/>
                <a:cs typeface="Times New Roman" panose="02020603050405020304" pitchFamily="18" charset="0"/>
              </a:rPr>
              <a:t>Termux</a:t>
            </a:r>
            <a:r>
              <a:rPr lang="en-US" b="0" i="0" dirty="0">
                <a:solidFill>
                  <a:schemeClr val="tx1"/>
                </a:solidFill>
                <a:effectLst/>
                <a:latin typeface="Times New Roman" panose="02020603050405020304" pitchFamily="18" charset="0"/>
                <a:cs typeface="Times New Roman" panose="02020603050405020304" pitchFamily="18" charset="0"/>
              </a:rPr>
              <a:t> is a </a:t>
            </a:r>
            <a:r>
              <a:rPr lang="en-US" b="0" i="0" strike="noStrike" dirty="0">
                <a:solidFill>
                  <a:schemeClr val="tx1"/>
                </a:solidFill>
                <a:effectLst/>
                <a:latin typeface="Times New Roman" panose="02020603050405020304" pitchFamily="18" charset="0"/>
                <a:cs typeface="Times New Roman" panose="02020603050405020304" pitchFamily="18" charset="0"/>
              </a:rPr>
              <a:t>free and open-source</a:t>
            </a:r>
            <a:r>
              <a:rPr lang="en-US" strike="noStrike" dirty="0">
                <a:latin typeface="Times New Roman" panose="02020603050405020304" pitchFamily="18" charset="0"/>
                <a:cs typeface="Times New Roman" panose="02020603050405020304" pitchFamily="18" charset="0"/>
              </a:rPr>
              <a:t> </a:t>
            </a:r>
            <a:r>
              <a:rPr lang="en-US" b="0" i="0" strike="noStrike" dirty="0">
                <a:solidFill>
                  <a:schemeClr val="tx1"/>
                </a:solidFill>
                <a:effectLst/>
                <a:latin typeface="Times New Roman" panose="02020603050405020304" pitchFamily="18" charset="0"/>
                <a:cs typeface="Times New Roman" panose="02020603050405020304" pitchFamily="18" charset="0"/>
              </a:rPr>
              <a:t>terminal emulator</a:t>
            </a:r>
            <a:r>
              <a:rPr lang="en-US" b="0" i="0" dirty="0">
                <a:solidFill>
                  <a:schemeClr val="tx1"/>
                </a:solidFill>
                <a:effectLst/>
                <a:latin typeface="Times New Roman" panose="02020603050405020304" pitchFamily="18" charset="0"/>
                <a:cs typeface="Times New Roman" panose="02020603050405020304" pitchFamily="18" charset="0"/>
              </a:rPr>
              <a:t> for </a:t>
            </a:r>
            <a:r>
              <a:rPr lang="en-US" b="0" i="0" strike="noStrike" dirty="0">
                <a:solidFill>
                  <a:schemeClr val="tx1"/>
                </a:solidFill>
                <a:effectLst/>
                <a:latin typeface="Times New Roman" panose="02020603050405020304" pitchFamily="18" charset="0"/>
                <a:cs typeface="Times New Roman" panose="02020603050405020304" pitchFamily="18" charset="0"/>
              </a:rPr>
              <a:t>Android</a:t>
            </a:r>
            <a:r>
              <a:rPr lang="en-US" b="0" i="0" dirty="0">
                <a:solidFill>
                  <a:schemeClr val="tx1"/>
                </a:solidFill>
                <a:effectLst/>
                <a:latin typeface="Times New Roman" panose="02020603050405020304" pitchFamily="18" charset="0"/>
                <a:cs typeface="Times New Roman" panose="02020603050405020304" pitchFamily="18" charset="0"/>
              </a:rPr>
              <a:t> which allows for running a </a:t>
            </a:r>
            <a:r>
              <a:rPr lang="en-US" b="0" i="0" strike="noStrike" dirty="0">
                <a:solidFill>
                  <a:schemeClr val="tx1"/>
                </a:solidFill>
                <a:effectLst/>
                <a:latin typeface="Times New Roman" panose="02020603050405020304" pitchFamily="18" charset="0"/>
                <a:cs typeface="Times New Roman" panose="02020603050405020304" pitchFamily="18" charset="0"/>
              </a:rPr>
              <a:t>Linux</a:t>
            </a:r>
            <a:r>
              <a:rPr lang="en-US" b="0" i="0" dirty="0">
                <a:solidFill>
                  <a:schemeClr val="tx1"/>
                </a:solidFill>
                <a:effectLst/>
                <a:latin typeface="Times New Roman" panose="02020603050405020304" pitchFamily="18" charset="0"/>
                <a:cs typeface="Times New Roman" panose="02020603050405020304" pitchFamily="18" charset="0"/>
              </a:rPr>
              <a:t> environment on an </a:t>
            </a:r>
            <a:r>
              <a:rPr lang="en-US" b="0" i="0" strike="noStrike" dirty="0">
                <a:solidFill>
                  <a:schemeClr val="tx1"/>
                </a:solidFill>
                <a:effectLst/>
                <a:latin typeface="Times New Roman" panose="02020603050405020304" pitchFamily="18" charset="0"/>
                <a:cs typeface="Times New Roman" panose="02020603050405020304" pitchFamily="18" charset="0"/>
              </a:rPr>
              <a:t>Android</a:t>
            </a:r>
            <a:r>
              <a:rPr lang="en-US" b="0" i="0" dirty="0">
                <a:solidFill>
                  <a:schemeClr val="tx1"/>
                </a:solidFill>
                <a:effectLst/>
                <a:latin typeface="Times New Roman" panose="02020603050405020304" pitchFamily="18" charset="0"/>
                <a:cs typeface="Times New Roman" panose="02020603050405020304" pitchFamily="18" charset="0"/>
              </a:rPr>
              <a:t> device. </a:t>
            </a:r>
          </a:p>
          <a:p>
            <a:pPr marL="285750"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Most commands available in Linux are accessible in </a:t>
            </a:r>
            <a:r>
              <a:rPr lang="en-US" b="0" i="0" dirty="0" err="1">
                <a:solidFill>
                  <a:schemeClr val="tx1"/>
                </a:solidFill>
                <a:effectLst/>
                <a:latin typeface="Times New Roman" panose="02020603050405020304" pitchFamily="18" charset="0"/>
                <a:cs typeface="Times New Roman" panose="02020603050405020304" pitchFamily="18" charset="0"/>
              </a:rPr>
              <a:t>Termux</a:t>
            </a:r>
            <a:r>
              <a:rPr lang="en-US" b="0" i="0" dirty="0">
                <a:solidFill>
                  <a:schemeClr val="tx1"/>
                </a:solidFill>
                <a:effectLst/>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used to write and run code.</a:t>
            </a:r>
          </a:p>
          <a:p>
            <a:pPr marL="285750"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There are more than 1000 packages for various purposes, including code editors, compilers, etc.</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To get Hands-on on </a:t>
            </a:r>
            <a:r>
              <a:rPr lang="en-US" dirty="0" err="1">
                <a:latin typeface="Times New Roman" panose="02020603050405020304" pitchFamily="18" charset="0"/>
                <a:cs typeface="Times New Roman" panose="02020603050405020304" pitchFamily="18" charset="0"/>
              </a:rPr>
              <a:t>Termux</a:t>
            </a:r>
            <a:r>
              <a:rPr lang="en-US" dirty="0">
                <a:latin typeface="Times New Roman" panose="02020603050405020304" pitchFamily="18" charset="0"/>
                <a:cs typeface="Times New Roman" panose="02020603050405020304" pitchFamily="18" charset="0"/>
              </a:rPr>
              <a:t> we started Latex.</a:t>
            </a:r>
            <a:endParaRPr lang="en-US" b="0" i="0" dirty="0">
              <a:solidFill>
                <a:schemeClr val="tx1"/>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dirty="0">
              <a:solidFill>
                <a:schemeClr val="tx1"/>
              </a:solidFill>
              <a:latin typeface="Times New Roman" panose="02020603050405020304" pitchFamily="18" charset="0"/>
              <a:cs typeface="Times New Roman" panose="02020603050405020304" pitchFamily="18" charset="0"/>
            </a:endParaRPr>
          </a:p>
        </p:txBody>
      </p:sp>
      <p:pic>
        <p:nvPicPr>
          <p:cNvPr id="6" name="Content Placeholder 4">
            <a:extLst>
              <a:ext uri="{FF2B5EF4-FFF2-40B4-BE49-F238E27FC236}">
                <a16:creationId xmlns:a16="http://schemas.microsoft.com/office/drawing/2014/main" id="{E1E7EC17-3BBB-4C7F-8BC2-A6CE6EE306E6}"/>
              </a:ext>
            </a:extLst>
          </p:cNvPr>
          <p:cNvPicPr>
            <a:picLocks noChangeAspect="1"/>
          </p:cNvPicPr>
          <p:nvPr/>
        </p:nvPicPr>
        <p:blipFill>
          <a:blip r:embed="rId2"/>
          <a:stretch>
            <a:fillRect/>
          </a:stretch>
        </p:blipFill>
        <p:spPr>
          <a:xfrm>
            <a:off x="4974772" y="625886"/>
            <a:ext cx="3984172" cy="3891728"/>
          </a:xfrm>
          <a:prstGeom prst="rect">
            <a:avLst/>
          </a:prstGeom>
        </p:spPr>
      </p:pic>
      <p:sp>
        <p:nvSpPr>
          <p:cNvPr id="2" name="TextBox 1">
            <a:extLst>
              <a:ext uri="{FF2B5EF4-FFF2-40B4-BE49-F238E27FC236}">
                <a16:creationId xmlns:a16="http://schemas.microsoft.com/office/drawing/2014/main" id="{7F4D8A98-3921-4BB6-8068-4AB812F80201}"/>
              </a:ext>
            </a:extLst>
          </p:cNvPr>
          <p:cNvSpPr txBox="1"/>
          <p:nvPr/>
        </p:nvSpPr>
        <p:spPr>
          <a:xfrm>
            <a:off x="5170714" y="4659086"/>
            <a:ext cx="3351439" cy="276999"/>
          </a:xfrm>
          <a:prstGeom prst="rect">
            <a:avLst/>
          </a:prstGeom>
          <a:noFill/>
        </p:spPr>
        <p:txBody>
          <a:bodyPr wrap="square" rtlCol="0">
            <a:spAutoFit/>
          </a:bodyPr>
          <a:lstStyle/>
          <a:p>
            <a:pPr algn="ctr"/>
            <a:r>
              <a:rPr lang="en-GB" sz="1200" dirty="0">
                <a:latin typeface="Times New Roman" panose="02020603050405020304" pitchFamily="18" charset="0"/>
                <a:cs typeface="Times New Roman" panose="02020603050405020304" pitchFamily="18" charset="0"/>
              </a:rPr>
              <a:t>Fig1:Termux Home Page</a:t>
            </a: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7499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80;p17">
            <a:extLst>
              <a:ext uri="{FF2B5EF4-FFF2-40B4-BE49-F238E27FC236}">
                <a16:creationId xmlns:a16="http://schemas.microsoft.com/office/drawing/2014/main" id="{E03163D4-49C1-47E6-9A78-994C81926918}"/>
              </a:ext>
            </a:extLst>
          </p:cNvPr>
          <p:cNvSpPr txBox="1">
            <a:spLocks noGrp="1"/>
          </p:cNvSpPr>
          <p:nvPr>
            <p:ph type="title"/>
          </p:nvPr>
        </p:nvSpPr>
        <p:spPr>
          <a:xfrm>
            <a:off x="311700" y="464075"/>
            <a:ext cx="6291944"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LATEX</a:t>
            </a:r>
            <a:endParaRPr dirty="0">
              <a:latin typeface="Times New Roman" panose="02020603050405020304" pitchFamily="18" charset="0"/>
              <a:cs typeface="Times New Roman" panose="02020603050405020304" pitchFamily="18" charset="0"/>
            </a:endParaRPr>
          </a:p>
        </p:txBody>
      </p:sp>
      <p:sp>
        <p:nvSpPr>
          <p:cNvPr id="5" name="Google Shape;81;p17">
            <a:extLst>
              <a:ext uri="{FF2B5EF4-FFF2-40B4-BE49-F238E27FC236}">
                <a16:creationId xmlns:a16="http://schemas.microsoft.com/office/drawing/2014/main" id="{D4C97D32-56F1-4BA4-AD86-C209D7B1A42E}"/>
              </a:ext>
            </a:extLst>
          </p:cNvPr>
          <p:cNvSpPr txBox="1">
            <a:spLocks noGrp="1"/>
          </p:cNvSpPr>
          <p:nvPr>
            <p:ph type="body" idx="1"/>
          </p:nvPr>
        </p:nvSpPr>
        <p:spPr>
          <a:xfrm>
            <a:off x="311700" y="1174246"/>
            <a:ext cx="8520600" cy="3416400"/>
          </a:xfrm>
          <a:prstGeom prst="rect">
            <a:avLst/>
          </a:prstGeom>
        </p:spPr>
        <p:txBody>
          <a:bodyPr spcFirstLastPara="1" wrap="square" lIns="91425" tIns="91425" rIns="91425" bIns="91425" anchor="t" anchorCtr="0">
            <a:normAutofit fontScale="85000" lnSpcReduction="10000"/>
          </a:bodyPr>
          <a:lstStyle/>
          <a:p>
            <a:pPr algn="just">
              <a:buFont typeface="Arial" panose="020B0604020202020204" pitchFamily="34" charset="0"/>
              <a:buChar char="•"/>
            </a:pPr>
            <a:r>
              <a:rPr lang="en-US" sz="2400" b="0" i="0" cap="none" dirty="0">
                <a:solidFill>
                  <a:schemeClr val="tx1"/>
                </a:solidFill>
                <a:effectLst/>
                <a:latin typeface="Times New Roman" panose="02020603050405020304" pitchFamily="18" charset="0"/>
                <a:cs typeface="Times New Roman" panose="02020603050405020304" pitchFamily="18" charset="0"/>
              </a:rPr>
              <a:t>LATEX is a document preparation system for the TEX typesetting program. </a:t>
            </a:r>
          </a:p>
          <a:p>
            <a:pPr algn="just">
              <a:buFont typeface="Arial" panose="020B0604020202020204" pitchFamily="34" charset="0"/>
              <a:buChar char="•"/>
            </a:pPr>
            <a:r>
              <a:rPr lang="en-US" sz="2400" cap="none" dirty="0">
                <a:solidFill>
                  <a:schemeClr val="tx1"/>
                </a:solidFill>
                <a:latin typeface="Times New Roman" panose="02020603050405020304" pitchFamily="18" charset="0"/>
                <a:cs typeface="Times New Roman" panose="02020603050405020304" pitchFamily="18" charset="0"/>
              </a:rPr>
              <a:t>I</a:t>
            </a:r>
            <a:r>
              <a:rPr lang="en-US" sz="2400" b="0" i="0" cap="none" dirty="0">
                <a:solidFill>
                  <a:schemeClr val="tx1"/>
                </a:solidFill>
                <a:effectLst/>
                <a:latin typeface="Times New Roman" panose="02020603050405020304" pitchFamily="18" charset="0"/>
                <a:cs typeface="Times New Roman" panose="02020603050405020304" pitchFamily="18" charset="0"/>
              </a:rPr>
              <a:t>t has great ability in writing, controlling page layout, fonts, formatting, and ensuring a professional and consistent appearance.</a:t>
            </a:r>
          </a:p>
          <a:p>
            <a:pPr algn="just">
              <a:buFont typeface="Arial" panose="020B0604020202020204" pitchFamily="34" charset="0"/>
              <a:buChar char="•"/>
            </a:pPr>
            <a:r>
              <a:rPr lang="en-US" sz="2400" b="0" i="0" cap="none" dirty="0">
                <a:solidFill>
                  <a:schemeClr val="tx1"/>
                </a:solidFill>
                <a:effectLst/>
                <a:latin typeface="Times New Roman" panose="02020603050405020304" pitchFamily="18" charset="0"/>
                <a:cs typeface="Times New Roman" panose="02020603050405020304" pitchFamily="18" charset="0"/>
              </a:rPr>
              <a:t>Latex files contain markup language that enables them to be readily converted to other outputs </a:t>
            </a:r>
            <a:endParaRPr lang="en-US" sz="2400" cap="none" dirty="0">
              <a:solidFill>
                <a:schemeClr val="tx1"/>
              </a:solidFill>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b="0" i="0" cap="none" dirty="0">
                <a:solidFill>
                  <a:schemeClr val="tx1"/>
                </a:solidFill>
                <a:effectLst/>
                <a:latin typeface="Times New Roman" panose="02020603050405020304" pitchFamily="18" charset="0"/>
                <a:cs typeface="Times New Roman" panose="02020603050405020304" pitchFamily="18" charset="0"/>
              </a:rPr>
              <a:t>Used for the communication and publication of scientific documents.</a:t>
            </a:r>
          </a:p>
          <a:p>
            <a:pPr algn="just">
              <a:buFont typeface="Arial" panose="020B0604020202020204" pitchFamily="34" charset="0"/>
              <a:buChar char="•"/>
            </a:pPr>
            <a:r>
              <a:rPr lang="en-US" sz="2400" b="0" i="0" cap="none" dirty="0">
                <a:solidFill>
                  <a:schemeClr val="tx1"/>
                </a:solidFill>
                <a:effectLst/>
                <a:latin typeface="Times New Roman" panose="02020603050405020304" pitchFamily="18" charset="0"/>
                <a:cs typeface="Times New Roman" panose="02020603050405020304" pitchFamily="18" charset="0"/>
              </a:rPr>
              <a:t>An excellent tool for publications with complex formatting requirements. We can see the mathematical symbols produced by latex are higher resolution.</a:t>
            </a:r>
            <a:endParaRPr lang="en-US" sz="2400" cap="none"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3874775"/>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Droplet</Template>
  <TotalTime>1182</TotalTime>
  <Words>1432</Words>
  <Application>Microsoft Office PowerPoint</Application>
  <PresentationFormat>On-screen Show (16:9)</PresentationFormat>
  <Paragraphs>253</Paragraphs>
  <Slides>33</Slides>
  <Notes>7</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Times New Roman</vt:lpstr>
      <vt:lpstr>Tw Cen MT</vt:lpstr>
      <vt:lpstr>Droplet</vt:lpstr>
      <vt:lpstr>FUTURE WIRELESS COMMUNICATION 5G ADVANCED/ 6G PROJECT</vt:lpstr>
      <vt:lpstr>Contents </vt:lpstr>
      <vt:lpstr>INTRODUCTION  </vt:lpstr>
      <vt:lpstr>OBJECTIVE  </vt:lpstr>
      <vt:lpstr>Literature survey</vt:lpstr>
      <vt:lpstr>DATA HANDLING</vt:lpstr>
      <vt:lpstr>Installations</vt:lpstr>
      <vt:lpstr>Termux</vt:lpstr>
      <vt:lpstr>LATEX</vt:lpstr>
      <vt:lpstr>EXAMPLE</vt:lpstr>
      <vt:lpstr>Hardware Programming</vt:lpstr>
      <vt:lpstr>Platform.io</vt:lpstr>
      <vt:lpstr>SEVEN SEGMENT DISPLAY</vt:lpstr>
      <vt:lpstr>7447-BCD SEVEN SEGMENT DISPLAY DECODER</vt:lpstr>
      <vt:lpstr>7447 OUTPUT</vt:lpstr>
      <vt:lpstr>7474 - DECADE COUNTER</vt:lpstr>
      <vt:lpstr>7474 OUTPUT</vt:lpstr>
      <vt:lpstr>Vaman Board</vt:lpstr>
      <vt:lpstr>VAMAN - ESP32</vt:lpstr>
      <vt:lpstr>VAMAN - FPGA</vt:lpstr>
      <vt:lpstr>Math computing using Vaman ESP </vt:lpstr>
      <vt:lpstr>Example</vt:lpstr>
      <vt:lpstr>Inter-chip communication</vt:lpstr>
      <vt:lpstr>block diagram</vt:lpstr>
      <vt:lpstr>SEVEN SEGMENT DISPLAY</vt:lpstr>
      <vt:lpstr>connections</vt:lpstr>
      <vt:lpstr>SEVEN SEGMENT DISPLAY OUTPUT</vt:lpstr>
      <vt:lpstr>LCD DISPLAY</vt:lpstr>
      <vt:lpstr>connections</vt:lpstr>
      <vt:lpstr>LCD OUTPUT</vt:lpstr>
      <vt:lpstr>CONCLUSION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 WIRELESS COMMUNICATIONS</dc:title>
  <dc:creator>DELL</dc:creator>
  <cp:lastModifiedBy>Revanth kumar</cp:lastModifiedBy>
  <cp:revision>185</cp:revision>
  <dcterms:modified xsi:type="dcterms:W3CDTF">2024-05-31T22:14:04Z</dcterms:modified>
</cp:coreProperties>
</file>